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13681075" cy="9756775"/>
  <p:notesSz cx="9929813" cy="67976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4">
          <p15:clr>
            <a:srgbClr val="A4A3A4"/>
          </p15:clr>
        </p15:guide>
        <p15:guide id="2" pos="431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EBF7"/>
    <a:srgbClr val="99CCFF"/>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4" autoAdjust="0"/>
    <p:restoredTop sz="94109" autoAdjust="0"/>
  </p:normalViewPr>
  <p:slideViewPr>
    <p:cSldViewPr snapToGrid="0">
      <p:cViewPr varScale="1">
        <p:scale>
          <a:sx n="79" d="100"/>
          <a:sy n="79" d="100"/>
        </p:scale>
        <p:origin x="1404" y="96"/>
      </p:cViewPr>
      <p:guideLst>
        <p:guide orient="horz" pos="3074"/>
        <p:guide pos="4311"/>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4302919" cy="341064"/>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624598" y="1"/>
            <a:ext cx="4302919" cy="341064"/>
          </a:xfrm>
          <a:prstGeom prst="rect">
            <a:avLst/>
          </a:prstGeom>
        </p:spPr>
        <p:txBody>
          <a:bodyPr vert="horz" lIns="91440" tIns="45720" rIns="91440" bIns="45720" rtlCol="0"/>
          <a:lstStyle>
            <a:lvl1pPr algn="r">
              <a:defRPr sz="1200"/>
            </a:lvl1pPr>
          </a:lstStyle>
          <a:p>
            <a:fld id="{C6767BF6-5283-409E-8FFB-BF3D0B2E40A4}" type="datetimeFigureOut">
              <a:rPr lang="it-IT" smtClean="0"/>
              <a:t>31/07/2024</a:t>
            </a:fld>
            <a:endParaRPr lang="it-IT"/>
          </a:p>
        </p:txBody>
      </p:sp>
      <p:sp>
        <p:nvSpPr>
          <p:cNvPr id="4" name="Segnaposto immagine diapositiva 3"/>
          <p:cNvSpPr>
            <a:spLocks noGrp="1" noRot="1" noChangeAspect="1"/>
          </p:cNvSpPr>
          <p:nvPr>
            <p:ph type="sldImg" idx="2"/>
          </p:nvPr>
        </p:nvSpPr>
        <p:spPr>
          <a:xfrm>
            <a:off x="3357563" y="849313"/>
            <a:ext cx="3214687" cy="229393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92982" y="3271383"/>
            <a:ext cx="7943850" cy="2676585"/>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6456614"/>
            <a:ext cx="4302919" cy="341063"/>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624598" y="6456614"/>
            <a:ext cx="4302919" cy="341063"/>
          </a:xfrm>
          <a:prstGeom prst="rect">
            <a:avLst/>
          </a:prstGeom>
        </p:spPr>
        <p:txBody>
          <a:bodyPr vert="horz" lIns="91440" tIns="45720" rIns="91440" bIns="45720" rtlCol="0" anchor="b"/>
          <a:lstStyle>
            <a:lvl1pPr algn="r">
              <a:defRPr sz="1200"/>
            </a:lvl1pPr>
          </a:lstStyle>
          <a:p>
            <a:fld id="{A9AD561B-B57A-48ED-B55D-0E419F431CCE}" type="slidenum">
              <a:rPr lang="it-IT" smtClean="0"/>
              <a:t>‹N›</a:t>
            </a:fld>
            <a:endParaRPr lang="it-IT"/>
          </a:p>
        </p:txBody>
      </p:sp>
    </p:spTree>
    <p:extLst>
      <p:ext uri="{BB962C8B-B14F-4D97-AF65-F5344CB8AC3E}">
        <p14:creationId xmlns:p14="http://schemas.microsoft.com/office/powerpoint/2010/main" val="515564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357563" y="849313"/>
            <a:ext cx="3214687" cy="2293937"/>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D561B-B57A-48ED-B55D-0E419F431CCE}" type="slidenum">
              <a:rPr lang="it-IT" smtClean="0"/>
              <a:t>1</a:t>
            </a:fld>
            <a:endParaRPr lang="it-IT"/>
          </a:p>
        </p:txBody>
      </p:sp>
    </p:spTree>
    <p:extLst>
      <p:ext uri="{BB962C8B-B14F-4D97-AF65-F5344CB8AC3E}">
        <p14:creationId xmlns:p14="http://schemas.microsoft.com/office/powerpoint/2010/main" val="3106566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710138" y="1596774"/>
            <a:ext cx="10260807" cy="3396803"/>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710138" y="5124571"/>
            <a:ext cx="10260807" cy="235562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C3D2E19-234A-42D1-93CD-3C2AF4037CEA}" type="datetimeFigureOut">
              <a:rPr lang="it-IT" smtClean="0"/>
              <a:t>31/07/2024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139048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C3D2E19-234A-42D1-93CD-3C2AF4037CEA}" type="datetimeFigureOut">
              <a:rPr lang="it-IT" smtClean="0"/>
              <a:t>31/07/2024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92358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790520" y="519459"/>
            <a:ext cx="2949982" cy="826841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940581" y="519459"/>
            <a:ext cx="8678933" cy="826841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C3D2E19-234A-42D1-93CD-3C2AF4037CEA}" type="datetimeFigureOut">
              <a:rPr lang="it-IT" smtClean="0"/>
              <a:t>31/07/2024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488506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C3D2E19-234A-42D1-93CD-3C2AF4037CEA}" type="datetimeFigureOut">
              <a:rPr lang="it-IT" smtClean="0"/>
              <a:t>31/07/2024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3080177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33451" y="2432431"/>
            <a:ext cx="11799927" cy="405854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933451" y="6529367"/>
            <a:ext cx="11799927" cy="2134293"/>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1C3D2E19-234A-42D1-93CD-3C2AF4037CEA}" type="datetimeFigureOut">
              <a:rPr lang="it-IT" smtClean="0"/>
              <a:t>31/07/2024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1207177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940577" y="2597295"/>
            <a:ext cx="5814457" cy="619058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926047" y="2597295"/>
            <a:ext cx="5814457" cy="619058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C3D2E19-234A-42D1-93CD-3C2AF4037CEA}" type="datetimeFigureOut">
              <a:rPr lang="it-IT" smtClean="0"/>
              <a:t>31/07/2024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1314816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42360" y="519468"/>
            <a:ext cx="11799927" cy="1885859"/>
          </a:xfrm>
        </p:spPr>
        <p:txBody>
          <a:bodyPr/>
          <a:lstStyle/>
          <a:p>
            <a:r>
              <a:rPr lang="it-IT"/>
              <a:t>Fare clic per modificare lo stile del titolo</a:t>
            </a:r>
          </a:p>
        </p:txBody>
      </p:sp>
      <p:sp>
        <p:nvSpPr>
          <p:cNvPr id="3" name="Segnaposto testo 2"/>
          <p:cNvSpPr>
            <a:spLocks noGrp="1"/>
          </p:cNvSpPr>
          <p:nvPr>
            <p:ph type="body" idx="1"/>
          </p:nvPr>
        </p:nvSpPr>
        <p:spPr>
          <a:xfrm>
            <a:off x="942359" y="2391772"/>
            <a:ext cx="5787735" cy="117216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942359" y="3563935"/>
            <a:ext cx="5787735" cy="5242009"/>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926045" y="2391772"/>
            <a:ext cx="5816240" cy="117216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926045" y="3563935"/>
            <a:ext cx="5816240" cy="5242009"/>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C3D2E19-234A-42D1-93CD-3C2AF4037CEA}" type="datetimeFigureOut">
              <a:rPr lang="it-IT" smtClean="0"/>
              <a:t>31/07/2024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2456265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1C3D2E19-234A-42D1-93CD-3C2AF4037CEA}" type="datetimeFigureOut">
              <a:rPr lang="it-IT" smtClean="0"/>
              <a:t>31/07/2024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371976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C3D2E19-234A-42D1-93CD-3C2AF4037CEA}" type="datetimeFigureOut">
              <a:rPr lang="it-IT" smtClean="0"/>
              <a:t>31/07/2024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3594233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42360" y="650451"/>
            <a:ext cx="4412503" cy="2276582"/>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816247" y="1404804"/>
            <a:ext cx="6926045" cy="69336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942360" y="2927036"/>
            <a:ext cx="4412503" cy="542268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C3D2E19-234A-42D1-93CD-3C2AF4037CEA}" type="datetimeFigureOut">
              <a:rPr lang="it-IT" smtClean="0"/>
              <a:t>31/07/2024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69586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42360" y="650451"/>
            <a:ext cx="4412503" cy="2276582"/>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816247" y="1404804"/>
            <a:ext cx="6926045" cy="693363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942360" y="2927036"/>
            <a:ext cx="4412503" cy="542268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C3D2E19-234A-42D1-93CD-3C2AF4037CEA}" type="datetimeFigureOut">
              <a:rPr lang="it-IT" smtClean="0"/>
              <a:t>31/07/2024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E87E2F-E168-4270-AB12-9C645CE82EA0}" type="slidenum">
              <a:rPr lang="it-IT" smtClean="0"/>
              <a:t>‹N›</a:t>
            </a:fld>
            <a:endParaRPr lang="it-IT"/>
          </a:p>
        </p:txBody>
      </p:sp>
    </p:spTree>
    <p:extLst>
      <p:ext uri="{BB962C8B-B14F-4D97-AF65-F5344CB8AC3E}">
        <p14:creationId xmlns:p14="http://schemas.microsoft.com/office/powerpoint/2010/main" val="3842062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940578" y="519468"/>
            <a:ext cx="11799927" cy="1885859"/>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940578" y="2597295"/>
            <a:ext cx="11799927" cy="619058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940580" y="9043094"/>
            <a:ext cx="3078242" cy="519459"/>
          </a:xfrm>
          <a:prstGeom prst="rect">
            <a:avLst/>
          </a:prstGeom>
        </p:spPr>
        <p:txBody>
          <a:bodyPr vert="horz" lIns="91440" tIns="45720" rIns="91440" bIns="45720" rtlCol="0" anchor="ctr"/>
          <a:lstStyle>
            <a:lvl1pPr algn="l">
              <a:defRPr sz="1200">
                <a:solidFill>
                  <a:schemeClr val="tx1">
                    <a:tint val="75000"/>
                  </a:schemeClr>
                </a:solidFill>
              </a:defRPr>
            </a:lvl1pPr>
          </a:lstStyle>
          <a:p>
            <a:fld id="{1C3D2E19-234A-42D1-93CD-3C2AF4037CEA}" type="datetimeFigureOut">
              <a:rPr lang="it-IT" smtClean="0"/>
              <a:t>31/07/2024</a:t>
            </a:fld>
            <a:endParaRPr lang="it-IT"/>
          </a:p>
        </p:txBody>
      </p:sp>
      <p:sp>
        <p:nvSpPr>
          <p:cNvPr id="5" name="Segnaposto piè di pagina 4"/>
          <p:cNvSpPr>
            <a:spLocks noGrp="1"/>
          </p:cNvSpPr>
          <p:nvPr>
            <p:ph type="ftr" sz="quarter" idx="3"/>
          </p:nvPr>
        </p:nvSpPr>
        <p:spPr>
          <a:xfrm>
            <a:off x="4531865" y="9043094"/>
            <a:ext cx="4617362" cy="51945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9662266" y="9043094"/>
            <a:ext cx="3078242" cy="519459"/>
          </a:xfrm>
          <a:prstGeom prst="rect">
            <a:avLst/>
          </a:prstGeom>
        </p:spPr>
        <p:txBody>
          <a:bodyPr vert="horz" lIns="91440" tIns="45720" rIns="91440" bIns="45720" rtlCol="0" anchor="ctr"/>
          <a:lstStyle>
            <a:lvl1pPr algn="r">
              <a:defRPr sz="1200">
                <a:solidFill>
                  <a:schemeClr val="tx1">
                    <a:tint val="75000"/>
                  </a:schemeClr>
                </a:solidFill>
              </a:defRPr>
            </a:lvl1pPr>
          </a:lstStyle>
          <a:p>
            <a:fld id="{33E87E2F-E168-4270-AB12-9C645CE82EA0}" type="slidenum">
              <a:rPr lang="it-IT" smtClean="0"/>
              <a:t>‹N›</a:t>
            </a:fld>
            <a:endParaRPr lang="it-IT"/>
          </a:p>
        </p:txBody>
      </p:sp>
    </p:spTree>
    <p:extLst>
      <p:ext uri="{BB962C8B-B14F-4D97-AF65-F5344CB8AC3E}">
        <p14:creationId xmlns:p14="http://schemas.microsoft.com/office/powerpoint/2010/main" val="4222528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5.png"/><Relationship Id="rId2" Type="http://schemas.openxmlformats.org/officeDocument/2006/relationships/hyperlink" Target="http://www.vespaclubmessina.it/"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10"/>
          <p:cNvSpPr/>
          <p:nvPr/>
        </p:nvSpPr>
        <p:spPr>
          <a:xfrm>
            <a:off x="2097228" y="103910"/>
            <a:ext cx="9377359" cy="461665"/>
          </a:xfrm>
          <a:prstGeom prst="rect">
            <a:avLst/>
          </a:prstGeom>
          <a:ln>
            <a:noFill/>
          </a:ln>
        </p:spPr>
        <p:txBody>
          <a:bodyPr wrap="square">
            <a:spAutoFit/>
          </a:bodyPr>
          <a:lstStyle/>
          <a:p>
            <a:pPr algn="ctr"/>
            <a:r>
              <a:rPr lang="it-IT" sz="2400" b="1" kern="1400" dirty="0">
                <a:ln>
                  <a:noFill/>
                </a:ln>
                <a:solidFill>
                  <a:srgbClr val="002060"/>
                </a:solidFill>
                <a:effectLst/>
                <a:latin typeface="Arial" panose="020B0604020202020204" pitchFamily="34" charset="0"/>
              </a:rPr>
              <a:t>MODULO</a:t>
            </a:r>
            <a:r>
              <a:rPr lang="it-IT" sz="2400" b="1" kern="1400" spc="30" dirty="0">
                <a:ln>
                  <a:noFill/>
                </a:ln>
                <a:solidFill>
                  <a:srgbClr val="002060"/>
                </a:solidFill>
                <a:effectLst/>
                <a:latin typeface="Arial" panose="020B0604020202020204" pitchFamily="34" charset="0"/>
              </a:rPr>
              <a:t> </a:t>
            </a:r>
            <a:r>
              <a:rPr lang="it-IT" sz="2400" b="1" kern="1400" dirty="0">
                <a:ln>
                  <a:noFill/>
                </a:ln>
                <a:solidFill>
                  <a:srgbClr val="002060"/>
                </a:solidFill>
                <a:effectLst/>
                <a:latin typeface="Arial" panose="020B0604020202020204" pitchFamily="34" charset="0"/>
              </a:rPr>
              <a:t>ISCRIZIONE</a:t>
            </a:r>
            <a:r>
              <a:rPr lang="it-IT" kern="1400" spc="-270" dirty="0">
                <a:ln>
                  <a:noFill/>
                </a:ln>
                <a:solidFill>
                  <a:srgbClr val="002060"/>
                </a:solidFill>
                <a:effectLst/>
                <a:latin typeface="Arial" panose="020B0604020202020204" pitchFamily="34" charset="0"/>
              </a:rPr>
              <a:t> </a:t>
            </a:r>
            <a:endParaRPr lang="it-IT" dirty="0">
              <a:solidFill>
                <a:srgbClr val="002060"/>
              </a:solidFill>
            </a:endParaRPr>
          </a:p>
        </p:txBody>
      </p:sp>
      <p:sp>
        <p:nvSpPr>
          <p:cNvPr id="13" name="Rettangolo 12"/>
          <p:cNvSpPr/>
          <p:nvPr/>
        </p:nvSpPr>
        <p:spPr>
          <a:xfrm>
            <a:off x="3493980" y="519950"/>
            <a:ext cx="7536037" cy="369332"/>
          </a:xfrm>
          <a:prstGeom prst="rect">
            <a:avLst/>
          </a:prstGeom>
        </p:spPr>
        <p:txBody>
          <a:bodyPr wrap="none">
            <a:spAutoFit/>
          </a:bodyPr>
          <a:lstStyle/>
          <a:p>
            <a:r>
              <a:rPr lang="it-IT" b="1" kern="1400" dirty="0">
                <a:ln>
                  <a:noFill/>
                </a:ln>
                <a:solidFill>
                  <a:srgbClr val="FF0000"/>
                </a:solidFill>
                <a:effectLst/>
                <a:latin typeface="Arial" panose="020B0604020202020204" pitchFamily="34" charset="0"/>
              </a:rPr>
              <a:t>“ 2° Raduno Faro Basso in Sicilia – Messina 21-22 Settembre 2024”</a:t>
            </a:r>
            <a:endParaRPr lang="it-IT" dirty="0">
              <a:solidFill>
                <a:srgbClr val="FF0000"/>
              </a:solidFill>
            </a:endParaRPr>
          </a:p>
        </p:txBody>
      </p:sp>
      <p:sp>
        <p:nvSpPr>
          <p:cNvPr id="14" name="Rettangolo 13"/>
          <p:cNvSpPr/>
          <p:nvPr/>
        </p:nvSpPr>
        <p:spPr>
          <a:xfrm>
            <a:off x="2260601" y="927528"/>
            <a:ext cx="2494914" cy="215444"/>
          </a:xfrm>
          <a:prstGeom prst="rect">
            <a:avLst/>
          </a:prstGeom>
        </p:spPr>
        <p:txBody>
          <a:bodyPr wrap="none">
            <a:spAutoFit/>
          </a:bodyPr>
          <a:lstStyle/>
          <a:p>
            <a:r>
              <a:rPr lang="it-IT" sz="800" kern="1400" dirty="0">
                <a:ln>
                  <a:noFill/>
                </a:ln>
                <a:solidFill>
                  <a:srgbClr val="000000"/>
                </a:solidFill>
                <a:effectLst/>
                <a:latin typeface="Arial" panose="020B0604020202020204" pitchFamily="34" charset="0"/>
              </a:rPr>
              <a:t>da</a:t>
            </a:r>
            <a:r>
              <a:rPr lang="it-IT" sz="800" kern="1400" spc="90" dirty="0">
                <a:ln>
                  <a:noFill/>
                </a:ln>
                <a:solidFill>
                  <a:srgbClr val="000000"/>
                </a:solidFill>
                <a:effectLst/>
                <a:latin typeface="Arial" panose="020B0604020202020204" pitchFamily="34" charset="0"/>
              </a:rPr>
              <a:t> </a:t>
            </a:r>
            <a:r>
              <a:rPr lang="it-IT" sz="800" kern="1400" dirty="0">
                <a:ln>
                  <a:noFill/>
                </a:ln>
                <a:solidFill>
                  <a:srgbClr val="000000"/>
                </a:solidFill>
                <a:effectLst/>
                <a:latin typeface="Arial" panose="020B0604020202020204" pitchFamily="34" charset="0"/>
              </a:rPr>
              <a:t>compilarsi</a:t>
            </a:r>
            <a:r>
              <a:rPr lang="it-IT" sz="800" kern="1400" spc="95" dirty="0">
                <a:ln>
                  <a:noFill/>
                </a:ln>
                <a:solidFill>
                  <a:srgbClr val="000000"/>
                </a:solidFill>
                <a:effectLst/>
                <a:latin typeface="Arial" panose="020B0604020202020204" pitchFamily="34" charset="0"/>
              </a:rPr>
              <a:t> </a:t>
            </a:r>
            <a:r>
              <a:rPr lang="it-IT" sz="800" kern="1400" dirty="0">
                <a:ln>
                  <a:noFill/>
                </a:ln>
                <a:solidFill>
                  <a:srgbClr val="000000"/>
                </a:solidFill>
                <a:effectLst/>
                <a:latin typeface="Arial" panose="020B0604020202020204" pitchFamily="34" charset="0"/>
              </a:rPr>
              <a:t>a</a:t>
            </a:r>
            <a:r>
              <a:rPr lang="it-IT" sz="800" kern="1400" spc="15" dirty="0">
                <a:ln>
                  <a:noFill/>
                </a:ln>
                <a:solidFill>
                  <a:srgbClr val="000000"/>
                </a:solidFill>
                <a:effectLst/>
                <a:latin typeface="Arial" panose="020B0604020202020204" pitchFamily="34" charset="0"/>
              </a:rPr>
              <a:t> </a:t>
            </a:r>
            <a:r>
              <a:rPr lang="it-IT" sz="800" kern="1400" dirty="0">
                <a:ln>
                  <a:noFill/>
                </a:ln>
                <a:solidFill>
                  <a:srgbClr val="000000"/>
                </a:solidFill>
                <a:effectLst/>
                <a:latin typeface="Arial" panose="020B0604020202020204" pitchFamily="34" charset="0"/>
              </a:rPr>
              <a:t>cura</a:t>
            </a:r>
            <a:r>
              <a:rPr lang="it-IT" sz="800" kern="1400" spc="45" dirty="0">
                <a:ln>
                  <a:noFill/>
                </a:ln>
                <a:solidFill>
                  <a:srgbClr val="000000"/>
                </a:solidFill>
                <a:effectLst/>
                <a:latin typeface="Arial" panose="020B0604020202020204" pitchFamily="34" charset="0"/>
              </a:rPr>
              <a:t> </a:t>
            </a:r>
            <a:r>
              <a:rPr lang="it-IT" sz="800" kern="1400" dirty="0">
                <a:ln>
                  <a:noFill/>
                </a:ln>
                <a:solidFill>
                  <a:srgbClr val="000000"/>
                </a:solidFill>
                <a:effectLst/>
                <a:latin typeface="Arial" panose="020B0604020202020204" pitchFamily="34" charset="0"/>
              </a:rPr>
              <a:t>del</a:t>
            </a:r>
            <a:r>
              <a:rPr lang="it-IT" sz="800" kern="1400" spc="30" dirty="0">
                <a:ln>
                  <a:noFill/>
                </a:ln>
                <a:solidFill>
                  <a:srgbClr val="000000"/>
                </a:solidFill>
                <a:effectLst/>
                <a:latin typeface="Arial" panose="020B0604020202020204" pitchFamily="34" charset="0"/>
              </a:rPr>
              <a:t> </a:t>
            </a:r>
            <a:r>
              <a:rPr lang="it-IT" sz="800" kern="1400" dirty="0">
                <a:ln>
                  <a:noFill/>
                </a:ln>
                <a:solidFill>
                  <a:srgbClr val="000000"/>
                </a:solidFill>
                <a:effectLst/>
                <a:latin typeface="Arial" panose="020B0604020202020204" pitchFamily="34" charset="0"/>
              </a:rPr>
              <a:t>Vespa</a:t>
            </a:r>
            <a:r>
              <a:rPr lang="it-IT" sz="800" kern="1400" spc="70" dirty="0">
                <a:ln>
                  <a:noFill/>
                </a:ln>
                <a:solidFill>
                  <a:srgbClr val="000000"/>
                </a:solidFill>
                <a:effectLst/>
                <a:latin typeface="Arial" panose="020B0604020202020204" pitchFamily="34" charset="0"/>
              </a:rPr>
              <a:t> </a:t>
            </a:r>
            <a:r>
              <a:rPr lang="it-IT" sz="800" kern="1400" dirty="0">
                <a:ln>
                  <a:noFill/>
                </a:ln>
                <a:solidFill>
                  <a:srgbClr val="000000"/>
                </a:solidFill>
                <a:effectLst/>
                <a:latin typeface="Arial" panose="020B0604020202020204" pitchFamily="34" charset="0"/>
              </a:rPr>
              <a:t>Club</a:t>
            </a:r>
            <a:r>
              <a:rPr lang="it-IT" sz="800" kern="1400" spc="45" dirty="0">
                <a:ln>
                  <a:noFill/>
                </a:ln>
                <a:solidFill>
                  <a:srgbClr val="000000"/>
                </a:solidFill>
                <a:effectLst/>
                <a:latin typeface="Arial" panose="020B0604020202020204" pitchFamily="34" charset="0"/>
              </a:rPr>
              <a:t> </a:t>
            </a:r>
            <a:r>
              <a:rPr lang="it-IT" sz="800" kern="1400" dirty="0">
                <a:ln>
                  <a:noFill/>
                </a:ln>
                <a:solidFill>
                  <a:srgbClr val="000000"/>
                </a:solidFill>
                <a:effectLst/>
                <a:latin typeface="Arial" panose="020B0604020202020204" pitchFamily="34" charset="0"/>
              </a:rPr>
              <a:t>Partecipante</a:t>
            </a:r>
            <a:endParaRPr lang="it-IT" dirty="0"/>
          </a:p>
        </p:txBody>
      </p:sp>
      <p:sp>
        <p:nvSpPr>
          <p:cNvPr id="15" name="Rettangolo 14"/>
          <p:cNvSpPr/>
          <p:nvPr/>
        </p:nvSpPr>
        <p:spPr>
          <a:xfrm>
            <a:off x="2260601" y="1170471"/>
            <a:ext cx="5361116" cy="276999"/>
          </a:xfrm>
          <a:prstGeom prst="rect">
            <a:avLst/>
          </a:prstGeom>
          <a:ln>
            <a:solidFill>
              <a:schemeClr val="tx1"/>
            </a:solidFill>
          </a:ln>
        </p:spPr>
        <p:txBody>
          <a:bodyPr wrap="square">
            <a:spAutoFit/>
          </a:bodyPr>
          <a:lstStyle/>
          <a:p>
            <a:r>
              <a:rPr lang="en-US" sz="1200" kern="1400" dirty="0">
                <a:ln>
                  <a:noFill/>
                </a:ln>
                <a:solidFill>
                  <a:srgbClr val="000000"/>
                </a:solidFill>
                <a:effectLst/>
                <a:latin typeface="Arial" panose="020B0604020202020204" pitchFamily="34" charset="0"/>
              </a:rPr>
              <a:t>MOTO / VESPA</a:t>
            </a:r>
            <a:r>
              <a:rPr lang="en-US" sz="1200" kern="1400" spc="60" dirty="0">
                <a:ln>
                  <a:noFill/>
                </a:ln>
                <a:solidFill>
                  <a:srgbClr val="000000"/>
                </a:solidFill>
                <a:effectLst/>
                <a:latin typeface="Arial" panose="020B0604020202020204" pitchFamily="34" charset="0"/>
              </a:rPr>
              <a:t> </a:t>
            </a:r>
            <a:r>
              <a:rPr lang="en-US" sz="1200" kern="1400" dirty="0">
                <a:ln>
                  <a:noFill/>
                </a:ln>
                <a:solidFill>
                  <a:srgbClr val="000000"/>
                </a:solidFill>
                <a:effectLst/>
                <a:latin typeface="Arial" panose="020B0604020202020204" pitchFamily="34" charset="0"/>
              </a:rPr>
              <a:t>CLUB: ……………………………………………………………            </a:t>
            </a:r>
            <a:endParaRPr lang="it-IT" sz="1200" dirty="0"/>
          </a:p>
        </p:txBody>
      </p:sp>
      <p:sp>
        <p:nvSpPr>
          <p:cNvPr id="22" name="Rettangolo 21"/>
          <p:cNvSpPr/>
          <p:nvPr/>
        </p:nvSpPr>
        <p:spPr>
          <a:xfrm>
            <a:off x="7621716" y="1170471"/>
            <a:ext cx="1362831" cy="276999"/>
          </a:xfrm>
          <a:prstGeom prst="rect">
            <a:avLst/>
          </a:prstGeom>
          <a:ln>
            <a:solidFill>
              <a:schemeClr val="tx1"/>
            </a:solidFill>
          </a:ln>
        </p:spPr>
        <p:txBody>
          <a:bodyPr wrap="square">
            <a:spAutoFit/>
          </a:bodyPr>
          <a:lstStyle/>
          <a:p>
            <a:r>
              <a:rPr lang="en-US" sz="1200" kern="1400" dirty="0">
                <a:ln>
                  <a:noFill/>
                </a:ln>
                <a:solidFill>
                  <a:srgbClr val="000000"/>
                </a:solidFill>
                <a:effectLst/>
                <a:latin typeface="Arial" panose="020B0604020202020204" pitchFamily="34" charset="0"/>
              </a:rPr>
              <a:t>MATR.: …………</a:t>
            </a:r>
            <a:endParaRPr lang="it-IT" sz="1200" dirty="0"/>
          </a:p>
        </p:txBody>
      </p:sp>
      <p:sp>
        <p:nvSpPr>
          <p:cNvPr id="23" name="Rettangolo 22"/>
          <p:cNvSpPr/>
          <p:nvPr/>
        </p:nvSpPr>
        <p:spPr>
          <a:xfrm>
            <a:off x="8984547" y="1170332"/>
            <a:ext cx="3138126" cy="276999"/>
          </a:xfrm>
          <a:prstGeom prst="rect">
            <a:avLst/>
          </a:prstGeom>
          <a:ln>
            <a:solidFill>
              <a:schemeClr val="tx1"/>
            </a:solidFill>
          </a:ln>
        </p:spPr>
        <p:txBody>
          <a:bodyPr wrap="square">
            <a:spAutoFit/>
          </a:bodyPr>
          <a:lstStyle/>
          <a:p>
            <a:r>
              <a:rPr lang="en-US" sz="1200" kern="1400" dirty="0">
                <a:ln>
                  <a:noFill/>
                </a:ln>
                <a:solidFill>
                  <a:srgbClr val="000000"/>
                </a:solidFill>
                <a:effectLst/>
                <a:latin typeface="Arial" panose="020B0604020202020204" pitchFamily="34" charset="0"/>
              </a:rPr>
              <a:t>CITTA‘: ………………………………………..</a:t>
            </a:r>
            <a:endParaRPr lang="it-IT" sz="1200" dirty="0"/>
          </a:p>
        </p:txBody>
      </p:sp>
      <p:sp>
        <p:nvSpPr>
          <p:cNvPr id="25" name="Rettangolo 24"/>
          <p:cNvSpPr/>
          <p:nvPr/>
        </p:nvSpPr>
        <p:spPr>
          <a:xfrm>
            <a:off x="10355827" y="896751"/>
            <a:ext cx="1765210" cy="276999"/>
          </a:xfrm>
          <a:prstGeom prst="rect">
            <a:avLst/>
          </a:prstGeom>
          <a:ln>
            <a:solidFill>
              <a:schemeClr val="tx1"/>
            </a:solidFill>
          </a:ln>
        </p:spPr>
        <p:txBody>
          <a:bodyPr wrap="square">
            <a:spAutoFit/>
          </a:bodyPr>
          <a:lstStyle/>
          <a:p>
            <a:r>
              <a:rPr lang="en-US" sz="1200" kern="1400" dirty="0">
                <a:ln>
                  <a:noFill/>
                </a:ln>
                <a:solidFill>
                  <a:srgbClr val="000000"/>
                </a:solidFill>
                <a:effectLst/>
                <a:latin typeface="Arial" panose="020B0604020202020204" pitchFamily="34" charset="0"/>
              </a:rPr>
              <a:t>KM </a:t>
            </a:r>
            <a:r>
              <a:rPr lang="en-US" sz="1200" kern="1400" dirty="0" err="1">
                <a:solidFill>
                  <a:srgbClr val="000000"/>
                </a:solidFill>
                <a:latin typeface="Arial" panose="020B0604020202020204" pitchFamily="34" charset="0"/>
              </a:rPr>
              <a:t>P</a:t>
            </a:r>
            <a:r>
              <a:rPr lang="en-US" sz="1200" kern="1400" dirty="0" err="1">
                <a:ln>
                  <a:noFill/>
                </a:ln>
                <a:solidFill>
                  <a:srgbClr val="000000"/>
                </a:solidFill>
                <a:effectLst/>
                <a:latin typeface="Arial" panose="020B0604020202020204" pitchFamily="34" charset="0"/>
              </a:rPr>
              <a:t>ercorsi</a:t>
            </a:r>
            <a:r>
              <a:rPr lang="en-US" sz="1200" kern="1400" dirty="0">
                <a:ln>
                  <a:noFill/>
                </a:ln>
                <a:solidFill>
                  <a:srgbClr val="000000"/>
                </a:solidFill>
                <a:effectLst/>
                <a:latin typeface="Arial" panose="020B0604020202020204" pitchFamily="34" charset="0"/>
              </a:rPr>
              <a:t>: ………….</a:t>
            </a:r>
            <a:endParaRPr lang="it-IT" sz="1200" dirty="0"/>
          </a:p>
        </p:txBody>
      </p:sp>
      <p:sp>
        <p:nvSpPr>
          <p:cNvPr id="26" name="Rettangolo 25"/>
          <p:cNvSpPr/>
          <p:nvPr/>
        </p:nvSpPr>
        <p:spPr>
          <a:xfrm>
            <a:off x="2260601" y="1640100"/>
            <a:ext cx="6723946" cy="276999"/>
          </a:xfrm>
          <a:prstGeom prst="rect">
            <a:avLst/>
          </a:prstGeom>
          <a:ln>
            <a:solidFill>
              <a:schemeClr val="tx1"/>
            </a:solidFill>
          </a:ln>
        </p:spPr>
        <p:txBody>
          <a:bodyPr wrap="square">
            <a:spAutoFit/>
          </a:bodyPr>
          <a:lstStyle/>
          <a:p>
            <a:r>
              <a:rPr lang="en-US" sz="1200" kern="1400" dirty="0">
                <a:ln>
                  <a:noFill/>
                </a:ln>
                <a:solidFill>
                  <a:srgbClr val="000000"/>
                </a:solidFill>
                <a:effectLst/>
                <a:latin typeface="Arial" panose="020B0604020202020204" pitchFamily="34" charset="0"/>
              </a:rPr>
              <a:t>Responsabile Moto / Vespa Club: ………………………………………………………………………...</a:t>
            </a:r>
            <a:endParaRPr lang="it-IT" sz="1200" dirty="0"/>
          </a:p>
        </p:txBody>
      </p:sp>
      <p:sp>
        <p:nvSpPr>
          <p:cNvPr id="27" name="Rettangolo 26"/>
          <p:cNvSpPr/>
          <p:nvPr/>
        </p:nvSpPr>
        <p:spPr>
          <a:xfrm>
            <a:off x="8984547" y="1640100"/>
            <a:ext cx="3184721" cy="276999"/>
          </a:xfrm>
          <a:prstGeom prst="rect">
            <a:avLst/>
          </a:prstGeom>
          <a:ln>
            <a:solidFill>
              <a:schemeClr val="tx1"/>
            </a:solidFill>
          </a:ln>
        </p:spPr>
        <p:txBody>
          <a:bodyPr wrap="square">
            <a:spAutoFit/>
          </a:bodyPr>
          <a:lstStyle/>
          <a:p>
            <a:r>
              <a:rPr lang="en-US" sz="1200" kern="1400" dirty="0" err="1">
                <a:ln>
                  <a:noFill/>
                </a:ln>
                <a:solidFill>
                  <a:srgbClr val="000000"/>
                </a:solidFill>
                <a:effectLst/>
                <a:latin typeface="Arial" panose="020B0604020202020204" pitchFamily="34" charset="0"/>
              </a:rPr>
              <a:t>Telefono</a:t>
            </a:r>
            <a:r>
              <a:rPr lang="en-US" sz="1200" kern="1400" dirty="0">
                <a:ln>
                  <a:noFill/>
                </a:ln>
                <a:solidFill>
                  <a:srgbClr val="000000"/>
                </a:solidFill>
                <a:effectLst/>
                <a:latin typeface="Arial" panose="020B0604020202020204" pitchFamily="34" charset="0"/>
              </a:rPr>
              <a:t>: ………………………………………</a:t>
            </a:r>
            <a:endParaRPr lang="it-IT" sz="1200" dirty="0"/>
          </a:p>
        </p:txBody>
      </p:sp>
      <p:sp>
        <p:nvSpPr>
          <p:cNvPr id="35" name="Rettangolo 34"/>
          <p:cNvSpPr/>
          <p:nvPr/>
        </p:nvSpPr>
        <p:spPr>
          <a:xfrm>
            <a:off x="10627893" y="9314314"/>
            <a:ext cx="2346396" cy="369332"/>
          </a:xfrm>
          <a:prstGeom prst="rect">
            <a:avLst/>
          </a:prstGeom>
          <a:ln>
            <a:noFill/>
          </a:ln>
        </p:spPr>
        <p:txBody>
          <a:bodyPr wrap="square">
            <a:spAutoFit/>
          </a:bodyPr>
          <a:lstStyle/>
          <a:p>
            <a:pPr algn="ctr"/>
            <a:r>
              <a:rPr lang="it-IT" kern="1400" dirty="0">
                <a:ln>
                  <a:noFill/>
                </a:ln>
                <a:solidFill>
                  <a:srgbClr val="000000"/>
                </a:solidFill>
                <a:effectLst/>
                <a:latin typeface="Arial" panose="020B0604020202020204" pitchFamily="34" charset="0"/>
              </a:rPr>
              <a:t>TOTALE €:………….                   </a:t>
            </a:r>
            <a:endParaRPr lang="it-IT" dirty="0"/>
          </a:p>
        </p:txBody>
      </p:sp>
      <p:sp>
        <p:nvSpPr>
          <p:cNvPr id="36" name="Freccia a destra 35"/>
          <p:cNvSpPr/>
          <p:nvPr/>
        </p:nvSpPr>
        <p:spPr>
          <a:xfrm>
            <a:off x="13485897" y="9636720"/>
            <a:ext cx="187672" cy="1090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Rettangolo 19"/>
          <p:cNvSpPr/>
          <p:nvPr/>
        </p:nvSpPr>
        <p:spPr>
          <a:xfrm>
            <a:off x="103356" y="9314314"/>
            <a:ext cx="3513089" cy="369332"/>
          </a:xfrm>
          <a:prstGeom prst="rect">
            <a:avLst/>
          </a:prstGeom>
          <a:ln>
            <a:noFill/>
          </a:ln>
        </p:spPr>
        <p:txBody>
          <a:bodyPr wrap="square">
            <a:spAutoFit/>
          </a:bodyPr>
          <a:lstStyle/>
          <a:p>
            <a:r>
              <a:rPr lang="it-IT" kern="1400" dirty="0">
                <a:ln>
                  <a:noFill/>
                </a:ln>
                <a:solidFill>
                  <a:srgbClr val="000000"/>
                </a:solidFill>
                <a:effectLst/>
                <a:latin typeface="Arial" panose="020B0604020202020204" pitchFamily="34" charset="0"/>
              </a:rPr>
              <a:t>N° CONDUCENTI: ………….</a:t>
            </a:r>
            <a:endParaRPr lang="it-IT" dirty="0"/>
          </a:p>
        </p:txBody>
      </p:sp>
      <p:sp>
        <p:nvSpPr>
          <p:cNvPr id="21" name="Rettangolo 20"/>
          <p:cNvSpPr/>
          <p:nvPr/>
        </p:nvSpPr>
        <p:spPr>
          <a:xfrm>
            <a:off x="3493980" y="9314314"/>
            <a:ext cx="3358342" cy="369332"/>
          </a:xfrm>
          <a:prstGeom prst="rect">
            <a:avLst/>
          </a:prstGeom>
          <a:ln>
            <a:noFill/>
          </a:ln>
        </p:spPr>
        <p:txBody>
          <a:bodyPr wrap="square">
            <a:spAutoFit/>
          </a:bodyPr>
          <a:lstStyle/>
          <a:p>
            <a:r>
              <a:rPr lang="it-IT" kern="1400" dirty="0">
                <a:ln>
                  <a:noFill/>
                </a:ln>
                <a:solidFill>
                  <a:srgbClr val="000000"/>
                </a:solidFill>
                <a:effectLst/>
                <a:latin typeface="Arial" panose="020B0604020202020204" pitchFamily="34" charset="0"/>
              </a:rPr>
              <a:t>N° PASSEGGERI:…………….</a:t>
            </a:r>
            <a:endParaRPr lang="it-IT" dirty="0"/>
          </a:p>
        </p:txBody>
      </p:sp>
      <p:pic>
        <p:nvPicPr>
          <p:cNvPr id="10" name="Immagine 9">
            <a:extLst>
              <a:ext uri="{FF2B5EF4-FFF2-40B4-BE49-F238E27FC236}">
                <a16:creationId xmlns:a16="http://schemas.microsoft.com/office/drawing/2014/main" id="{A3AF2F79-2B84-6AA9-B940-47D588B9C689}"/>
              </a:ext>
            </a:extLst>
          </p:cNvPr>
          <p:cNvPicPr>
            <a:picLocks noChangeAspect="1"/>
          </p:cNvPicPr>
          <p:nvPr/>
        </p:nvPicPr>
        <p:blipFill>
          <a:blip r:embed="rId3"/>
          <a:stretch>
            <a:fillRect/>
          </a:stretch>
        </p:blipFill>
        <p:spPr>
          <a:xfrm>
            <a:off x="1067308" y="1413581"/>
            <a:ext cx="725271" cy="666146"/>
          </a:xfrm>
          <a:prstGeom prst="rect">
            <a:avLst/>
          </a:prstGeom>
        </p:spPr>
      </p:pic>
      <p:pic>
        <p:nvPicPr>
          <p:cNvPr id="1026" name="Picture 2" descr="Adesivi in PVC con il logo del tuo &quot;Vespa Club&quot;">
            <a:extLst>
              <a:ext uri="{FF2B5EF4-FFF2-40B4-BE49-F238E27FC236}">
                <a16:creationId xmlns:a16="http://schemas.microsoft.com/office/drawing/2014/main" id="{A8E200BC-1085-D0B7-D22E-2F0881CE06C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496570" y="210648"/>
            <a:ext cx="957943" cy="9579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ella 5">
            <a:extLst>
              <a:ext uri="{FF2B5EF4-FFF2-40B4-BE49-F238E27FC236}">
                <a16:creationId xmlns:a16="http://schemas.microsoft.com/office/drawing/2014/main" id="{0C70A933-0094-1FEB-D076-2278892E16B8}"/>
              </a:ext>
            </a:extLst>
          </p:cNvPr>
          <p:cNvGraphicFramePr>
            <a:graphicFrameLocks noGrp="1"/>
          </p:cNvGraphicFramePr>
          <p:nvPr>
            <p:extLst>
              <p:ext uri="{D42A27DB-BD31-4B8C-83A1-F6EECF244321}">
                <p14:modId xmlns:p14="http://schemas.microsoft.com/office/powerpoint/2010/main" val="2806667366"/>
              </p:ext>
            </p:extLst>
          </p:nvPr>
        </p:nvGraphicFramePr>
        <p:xfrm>
          <a:off x="140576" y="2217842"/>
          <a:ext cx="13287866" cy="7023611"/>
        </p:xfrm>
        <a:graphic>
          <a:graphicData uri="http://schemas.openxmlformats.org/drawingml/2006/table">
            <a:tbl>
              <a:tblPr firstRow="1" bandRow="1">
                <a:tableStyleId>{5C22544A-7EE6-4342-B048-85BDC9FD1C3A}</a:tableStyleId>
              </a:tblPr>
              <a:tblGrid>
                <a:gridCol w="350834">
                  <a:extLst>
                    <a:ext uri="{9D8B030D-6E8A-4147-A177-3AD203B41FA5}">
                      <a16:colId xmlns:a16="http://schemas.microsoft.com/office/drawing/2014/main" val="2086768879"/>
                    </a:ext>
                  </a:extLst>
                </a:gridCol>
                <a:gridCol w="2394294">
                  <a:extLst>
                    <a:ext uri="{9D8B030D-6E8A-4147-A177-3AD203B41FA5}">
                      <a16:colId xmlns:a16="http://schemas.microsoft.com/office/drawing/2014/main" val="3433228868"/>
                    </a:ext>
                  </a:extLst>
                </a:gridCol>
                <a:gridCol w="617517">
                  <a:extLst>
                    <a:ext uri="{9D8B030D-6E8A-4147-A177-3AD203B41FA5}">
                      <a16:colId xmlns:a16="http://schemas.microsoft.com/office/drawing/2014/main" val="2651788619"/>
                    </a:ext>
                  </a:extLst>
                </a:gridCol>
                <a:gridCol w="581891">
                  <a:extLst>
                    <a:ext uri="{9D8B030D-6E8A-4147-A177-3AD203B41FA5}">
                      <a16:colId xmlns:a16="http://schemas.microsoft.com/office/drawing/2014/main" val="3237793426"/>
                    </a:ext>
                  </a:extLst>
                </a:gridCol>
                <a:gridCol w="1745672">
                  <a:extLst>
                    <a:ext uri="{9D8B030D-6E8A-4147-A177-3AD203B41FA5}">
                      <a16:colId xmlns:a16="http://schemas.microsoft.com/office/drawing/2014/main" val="921899049"/>
                    </a:ext>
                  </a:extLst>
                </a:gridCol>
                <a:gridCol w="510639">
                  <a:extLst>
                    <a:ext uri="{9D8B030D-6E8A-4147-A177-3AD203B41FA5}">
                      <a16:colId xmlns:a16="http://schemas.microsoft.com/office/drawing/2014/main" val="3014911989"/>
                    </a:ext>
                  </a:extLst>
                </a:gridCol>
                <a:gridCol w="1211283">
                  <a:extLst>
                    <a:ext uri="{9D8B030D-6E8A-4147-A177-3AD203B41FA5}">
                      <a16:colId xmlns:a16="http://schemas.microsoft.com/office/drawing/2014/main" val="2026412566"/>
                    </a:ext>
                  </a:extLst>
                </a:gridCol>
                <a:gridCol w="1116281">
                  <a:extLst>
                    <a:ext uri="{9D8B030D-6E8A-4147-A177-3AD203B41FA5}">
                      <a16:colId xmlns:a16="http://schemas.microsoft.com/office/drawing/2014/main" val="3332799050"/>
                    </a:ext>
                  </a:extLst>
                </a:gridCol>
                <a:gridCol w="1056904">
                  <a:extLst>
                    <a:ext uri="{9D8B030D-6E8A-4147-A177-3AD203B41FA5}">
                      <a16:colId xmlns:a16="http://schemas.microsoft.com/office/drawing/2014/main" val="1403623896"/>
                    </a:ext>
                  </a:extLst>
                </a:gridCol>
                <a:gridCol w="629392">
                  <a:extLst>
                    <a:ext uri="{9D8B030D-6E8A-4147-A177-3AD203B41FA5}">
                      <a16:colId xmlns:a16="http://schemas.microsoft.com/office/drawing/2014/main" val="4240979739"/>
                    </a:ext>
                  </a:extLst>
                </a:gridCol>
                <a:gridCol w="615623">
                  <a:extLst>
                    <a:ext uri="{9D8B030D-6E8A-4147-A177-3AD203B41FA5}">
                      <a16:colId xmlns:a16="http://schemas.microsoft.com/office/drawing/2014/main" val="1209246986"/>
                    </a:ext>
                  </a:extLst>
                </a:gridCol>
                <a:gridCol w="677412">
                  <a:extLst>
                    <a:ext uri="{9D8B030D-6E8A-4147-A177-3AD203B41FA5}">
                      <a16:colId xmlns:a16="http://schemas.microsoft.com/office/drawing/2014/main" val="2799648058"/>
                    </a:ext>
                  </a:extLst>
                </a:gridCol>
                <a:gridCol w="610076">
                  <a:extLst>
                    <a:ext uri="{9D8B030D-6E8A-4147-A177-3AD203B41FA5}">
                      <a16:colId xmlns:a16="http://schemas.microsoft.com/office/drawing/2014/main" val="238754578"/>
                    </a:ext>
                  </a:extLst>
                </a:gridCol>
                <a:gridCol w="638209">
                  <a:extLst>
                    <a:ext uri="{9D8B030D-6E8A-4147-A177-3AD203B41FA5}">
                      <a16:colId xmlns:a16="http://schemas.microsoft.com/office/drawing/2014/main" val="819363402"/>
                    </a:ext>
                  </a:extLst>
                </a:gridCol>
                <a:gridCol w="531839">
                  <a:extLst>
                    <a:ext uri="{9D8B030D-6E8A-4147-A177-3AD203B41FA5}">
                      <a16:colId xmlns:a16="http://schemas.microsoft.com/office/drawing/2014/main" val="699760603"/>
                    </a:ext>
                  </a:extLst>
                </a:gridCol>
              </a:tblGrid>
              <a:tr h="288628">
                <a:tc rowSpan="2">
                  <a:txBody>
                    <a:bodyPr/>
                    <a:lstStyle/>
                    <a:p>
                      <a:pPr algn="ctr" rtl="0" fontAlgn="ctr"/>
                      <a:r>
                        <a:rPr lang="it-IT" sz="1400" u="none" strike="noStrike" dirty="0">
                          <a:solidFill>
                            <a:schemeClr val="tx1"/>
                          </a:solidFill>
                          <a:effectLst/>
                          <a:latin typeface="Times New Roman" panose="02020603050405020304" pitchFamily="18" charset="0"/>
                          <a:cs typeface="Times New Roman" panose="02020603050405020304" pitchFamily="18" charset="0"/>
                        </a:rPr>
                        <a:t>N.</a:t>
                      </a:r>
                      <a:endParaRPr lang="it-IT"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rowSpan="2">
                  <a:txBody>
                    <a:bodyPr/>
                    <a:lstStyle/>
                    <a:p>
                      <a:pPr algn="ctr" rtl="0" fontAlgn="ctr"/>
                      <a:r>
                        <a:rPr lang="it-IT" sz="1400" u="none" strike="noStrike" dirty="0">
                          <a:solidFill>
                            <a:schemeClr val="tx1"/>
                          </a:solidFill>
                          <a:effectLst/>
                          <a:latin typeface="Times New Roman" panose="02020603050405020304" pitchFamily="18" charset="0"/>
                          <a:cs typeface="Times New Roman" panose="02020603050405020304" pitchFamily="18" charset="0"/>
                        </a:rPr>
                        <a:t>Cognome e Nome </a:t>
                      </a:r>
                      <a:endParaRPr lang="it-IT"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rowSpan="2">
                  <a:txBody>
                    <a:bodyPr/>
                    <a:lstStyle/>
                    <a:p>
                      <a:pPr algn="ctr" rtl="0" fontAlgn="ctr"/>
                      <a:r>
                        <a:rPr lang="it-IT" sz="1400" b="1" i="0" u="none" strike="noStrike" dirty="0">
                          <a:solidFill>
                            <a:schemeClr val="tx1"/>
                          </a:solidFill>
                          <a:effectLst/>
                          <a:latin typeface="Times New Roman" panose="02020603050405020304" pitchFamily="18" charset="0"/>
                          <a:cs typeface="Times New Roman" panose="02020603050405020304" pitchFamily="18" charset="0"/>
                        </a:rPr>
                        <a:t>Cond.</a:t>
                      </a: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rowSpan="2">
                  <a:txBody>
                    <a:bodyPr/>
                    <a:lstStyle/>
                    <a:p>
                      <a:pPr algn="ctr" rtl="0" fontAlgn="ctr"/>
                      <a:r>
                        <a:rPr lang="it-IT" sz="1400" u="none" strike="noStrike" dirty="0">
                          <a:solidFill>
                            <a:schemeClr val="tx1"/>
                          </a:solidFill>
                          <a:effectLst/>
                          <a:latin typeface="Times New Roman" panose="02020603050405020304" pitchFamily="18" charset="0"/>
                          <a:cs typeface="Times New Roman" panose="02020603050405020304" pitchFamily="18" charset="0"/>
                        </a:rPr>
                        <a:t>Pass.</a:t>
                      </a:r>
                      <a:endParaRPr lang="it-IT"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rowSpan="2">
                  <a:txBody>
                    <a:bodyPr/>
                    <a:lstStyle/>
                    <a:p>
                      <a:pPr algn="ctr" rtl="0" fontAlgn="ctr"/>
                      <a:r>
                        <a:rPr lang="it-IT" sz="1400" u="none" strike="noStrike" dirty="0">
                          <a:solidFill>
                            <a:schemeClr val="tx1"/>
                          </a:solidFill>
                          <a:effectLst/>
                        </a:rPr>
                        <a:t>Modello Vespa</a:t>
                      </a:r>
                      <a:endParaRPr lang="it-IT" sz="1400" b="1" i="0" u="none" strike="noStrike" dirty="0">
                        <a:solidFill>
                          <a:schemeClr val="tx1"/>
                        </a:solidFill>
                        <a:effectLst/>
                        <a:latin typeface="Calibri" panose="020F0502020204030204" pitchFamily="34"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rowSpan="2">
                  <a:txBody>
                    <a:bodyPr/>
                    <a:lstStyle/>
                    <a:p>
                      <a:pPr algn="ctr" rtl="0" fontAlgn="ctr"/>
                      <a:r>
                        <a:rPr lang="it-IT" sz="1400" u="none" strike="noStrike" dirty="0">
                          <a:solidFill>
                            <a:schemeClr val="tx1"/>
                          </a:solidFill>
                          <a:effectLst/>
                          <a:latin typeface="Times New Roman" panose="02020603050405020304" pitchFamily="18" charset="0"/>
                          <a:cs typeface="Times New Roman" panose="02020603050405020304" pitchFamily="18" charset="0"/>
                        </a:rPr>
                        <a:t>Anno</a:t>
                      </a:r>
                      <a:endParaRPr lang="it-IT"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rowSpan="2">
                  <a:txBody>
                    <a:bodyPr/>
                    <a:lstStyle/>
                    <a:p>
                      <a:pPr algn="ctr" rtl="0" fontAlgn="ctr"/>
                      <a:r>
                        <a:rPr lang="it-IT" sz="1400" u="none" strike="noStrike" dirty="0">
                          <a:solidFill>
                            <a:schemeClr val="tx1"/>
                          </a:solidFill>
                          <a:effectLst/>
                          <a:latin typeface="Times New Roman" panose="02020603050405020304" pitchFamily="18" charset="0"/>
                          <a:cs typeface="Times New Roman" panose="02020603050405020304" pitchFamily="18" charset="0"/>
                        </a:rPr>
                        <a:t>Targa</a:t>
                      </a:r>
                      <a:endParaRPr lang="it-IT"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rowSpan="2">
                  <a:txBody>
                    <a:bodyPr/>
                    <a:lstStyle/>
                    <a:p>
                      <a:pPr algn="ctr" rtl="0" fontAlgn="ctr"/>
                      <a:r>
                        <a:rPr lang="it-IT" sz="1200" u="none" strike="noStrike" dirty="0">
                          <a:solidFill>
                            <a:schemeClr val="tx1"/>
                          </a:solidFill>
                          <a:effectLst/>
                          <a:latin typeface="Times New Roman" panose="02020603050405020304" pitchFamily="18" charset="0"/>
                          <a:cs typeface="Times New Roman" panose="02020603050405020304" pitchFamily="18" charset="0"/>
                        </a:rPr>
                        <a:t>N° Tessera VCI</a:t>
                      </a:r>
                      <a:br>
                        <a:rPr lang="it-IT" sz="1200" u="none" strike="noStrike" dirty="0">
                          <a:solidFill>
                            <a:schemeClr val="tx1"/>
                          </a:solidFill>
                          <a:effectLst/>
                          <a:latin typeface="Times New Roman" panose="02020603050405020304" pitchFamily="18" charset="0"/>
                          <a:cs typeface="Times New Roman" panose="02020603050405020304" pitchFamily="18" charset="0"/>
                        </a:rPr>
                      </a:br>
                      <a:endParaRPr lang="it-IT"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rowSpan="2">
                  <a:txBody>
                    <a:bodyPr/>
                    <a:lstStyle/>
                    <a:p>
                      <a:pPr algn="ctr" rtl="0" fontAlgn="ctr"/>
                      <a:r>
                        <a:rPr lang="it-IT" sz="1200" u="none" strike="noStrike" dirty="0">
                          <a:solidFill>
                            <a:schemeClr val="tx1"/>
                          </a:solidFill>
                          <a:effectLst/>
                          <a:latin typeface="Times New Roman" panose="02020603050405020304" pitchFamily="18" charset="0"/>
                          <a:cs typeface="Times New Roman" panose="02020603050405020304" pitchFamily="18" charset="0"/>
                        </a:rPr>
                        <a:t>N° Tessera </a:t>
                      </a:r>
                      <a:r>
                        <a:rPr lang="it-IT" sz="1200" u="none" strike="noStrike" dirty="0" err="1">
                          <a:solidFill>
                            <a:schemeClr val="tx1"/>
                          </a:solidFill>
                          <a:effectLst/>
                          <a:latin typeface="Times New Roman" panose="02020603050405020304" pitchFamily="18" charset="0"/>
                          <a:cs typeface="Times New Roman" panose="02020603050405020304" pitchFamily="18" charset="0"/>
                        </a:rPr>
                        <a:t>Motornext</a:t>
                      </a:r>
                      <a:endParaRPr lang="it-IT"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4">
                  <a:txBody>
                    <a:bodyPr/>
                    <a:lstStyle/>
                    <a:p>
                      <a:pPr algn="ctr" rtl="0" fontAlgn="ctr"/>
                      <a:r>
                        <a:rPr lang="it-IT" sz="1200" b="1" i="0" u="none" strike="noStrike" dirty="0">
                          <a:solidFill>
                            <a:schemeClr val="tx1"/>
                          </a:solidFill>
                          <a:effectLst/>
                          <a:latin typeface="Times New Roman" panose="02020603050405020304" pitchFamily="18" charset="0"/>
                          <a:cs typeface="Times New Roman" panose="02020603050405020304" pitchFamily="18" charset="0"/>
                        </a:rPr>
                        <a:t>Quote di partecipazione</a:t>
                      </a: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hMerge="1">
                  <a:txBody>
                    <a:bodyPr/>
                    <a:lstStyle/>
                    <a:p>
                      <a:pPr algn="ctr" rtl="0" fontAlgn="ctr"/>
                      <a:endParaRPr lang="it-IT"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B w="12700" cap="flat" cmpd="sng" algn="ctr">
                      <a:solidFill>
                        <a:schemeClr val="tx1"/>
                      </a:solidFill>
                      <a:prstDash val="solid"/>
                      <a:round/>
                      <a:headEnd type="none" w="med" len="med"/>
                      <a:tailEnd type="none" w="med" len="med"/>
                    </a:lnB>
                    <a:solidFill>
                      <a:srgbClr val="DEEBF7"/>
                    </a:solidFill>
                  </a:tcPr>
                </a:tc>
                <a:tc hMerge="1">
                  <a:txBody>
                    <a:bodyPr/>
                    <a:lstStyle/>
                    <a:p>
                      <a:pPr algn="ctr" rtl="0" fontAlgn="ctr"/>
                      <a:endParaRPr lang="it-IT"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B w="12700" cap="flat" cmpd="sng" algn="ctr">
                      <a:solidFill>
                        <a:schemeClr val="tx1"/>
                      </a:solidFill>
                      <a:prstDash val="solid"/>
                      <a:round/>
                      <a:headEnd type="none" w="med" len="med"/>
                      <a:tailEnd type="none" w="med" len="med"/>
                    </a:lnB>
                    <a:solidFill>
                      <a:srgbClr val="DEEBF7"/>
                    </a:solidFill>
                  </a:tcPr>
                </a:tc>
                <a:tc hMerge="1">
                  <a:txBody>
                    <a:bodyPr/>
                    <a:lstStyle/>
                    <a:p>
                      <a:pPr algn="ctr" rtl="0" fontAlgn="ctr"/>
                      <a:endParaRPr lang="it-IT"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B w="12700" cap="flat" cmpd="sng" algn="ctr">
                      <a:solidFill>
                        <a:schemeClr val="tx1"/>
                      </a:solidFill>
                      <a:prstDash val="solid"/>
                      <a:round/>
                      <a:headEnd type="none" w="med" len="med"/>
                      <a:tailEnd type="none" w="med" len="med"/>
                    </a:lnB>
                    <a:solidFill>
                      <a:srgbClr val="DEEBF7"/>
                    </a:solidFill>
                  </a:tcPr>
                </a:tc>
                <a:tc rowSpan="2">
                  <a:txBody>
                    <a:bodyPr/>
                    <a:lstStyle/>
                    <a:p>
                      <a:pPr algn="ctr" rtl="0" fontAlgn="ctr"/>
                      <a:r>
                        <a:rPr lang="it-IT" sz="1200" b="1" i="0" u="none" strike="noStrike" dirty="0">
                          <a:solidFill>
                            <a:schemeClr val="tx1"/>
                          </a:solidFill>
                          <a:effectLst/>
                          <a:latin typeface="Times New Roman" panose="02020603050405020304" pitchFamily="18" charset="0"/>
                          <a:cs typeface="Times New Roman" panose="02020603050405020304" pitchFamily="18" charset="0"/>
                        </a:rPr>
                        <a:t>Adesione progetto</a:t>
                      </a:r>
                    </a:p>
                    <a:p>
                      <a:pPr algn="ctr" rtl="0" fontAlgn="ctr"/>
                      <a:r>
                        <a:rPr lang="it-IT" sz="1200" b="1" i="0" u="none" strike="noStrike" dirty="0">
                          <a:solidFill>
                            <a:schemeClr val="tx1"/>
                          </a:solidFill>
                          <a:effectLst/>
                          <a:latin typeface="Times New Roman" panose="02020603050405020304" pitchFamily="18" charset="0"/>
                          <a:cs typeface="Times New Roman" panose="02020603050405020304" pitchFamily="18" charset="0"/>
                        </a:rPr>
                        <a:t>«Tutela identità vespa» </a:t>
                      </a: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rowSpan="2">
                  <a:txBody>
                    <a:bodyPr/>
                    <a:lstStyle/>
                    <a:p>
                      <a:pPr algn="ctr" rtl="0" fontAlgn="ctr"/>
                      <a:r>
                        <a:rPr lang="it-IT" sz="1200" u="none" strike="noStrike" dirty="0">
                          <a:solidFill>
                            <a:schemeClr val="tx1"/>
                          </a:solidFill>
                          <a:effectLst/>
                          <a:latin typeface="Times New Roman" panose="02020603050405020304" pitchFamily="18" charset="0"/>
                          <a:cs typeface="Times New Roman" panose="02020603050405020304" pitchFamily="18" charset="0"/>
                        </a:rPr>
                        <a:t>Taglia </a:t>
                      </a:r>
                      <a:r>
                        <a:rPr lang="it-IT" sz="1200" u="none" strike="noStrike" dirty="0" smtClean="0">
                          <a:solidFill>
                            <a:schemeClr val="tx1"/>
                          </a:solidFill>
                          <a:effectLst/>
                          <a:latin typeface="Times New Roman" panose="02020603050405020304" pitchFamily="18" charset="0"/>
                          <a:cs typeface="Times New Roman" panose="02020603050405020304" pitchFamily="18" charset="0"/>
                        </a:rPr>
                        <a:t>T-shirt</a:t>
                      </a:r>
                      <a:endParaRPr lang="it-IT"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extLst>
                  <a:ext uri="{0D108BD9-81ED-4DB2-BD59-A6C34878D82A}">
                    <a16:rowId xmlns:a16="http://schemas.microsoft.com/office/drawing/2014/main" val="2221589003"/>
                  </a:ext>
                </a:extLst>
              </a:tr>
              <a:tr h="599179">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ctr" rtl="0" fontAlgn="ctr"/>
                      <a:r>
                        <a:rPr lang="it-IT" sz="1200" b="1" i="0" u="none" strike="noStrike" dirty="0">
                          <a:solidFill>
                            <a:schemeClr val="tx1"/>
                          </a:solidFill>
                          <a:effectLst/>
                          <a:latin typeface="Times New Roman" panose="02020603050405020304" pitchFamily="18" charset="0"/>
                          <a:cs typeface="Times New Roman" panose="02020603050405020304" pitchFamily="18" charset="0"/>
                        </a:rPr>
                        <a:t>Full</a:t>
                      </a: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algn="ctr" rtl="0" fontAlgn="ctr"/>
                      <a:r>
                        <a:rPr lang="it-IT" sz="1200" b="1" i="0" u="none" strike="noStrike" dirty="0">
                          <a:solidFill>
                            <a:schemeClr val="tx1"/>
                          </a:solidFill>
                          <a:effectLst/>
                          <a:latin typeface="Times New Roman" panose="02020603050405020304" pitchFamily="18" charset="0"/>
                          <a:cs typeface="Times New Roman" panose="02020603050405020304" pitchFamily="18" charset="0"/>
                        </a:rPr>
                        <a:t>Solo</a:t>
                      </a:r>
                    </a:p>
                    <a:p>
                      <a:pPr algn="ctr" rtl="0" fontAlgn="ctr"/>
                      <a:r>
                        <a:rPr lang="it-IT" sz="1200" b="1" i="0" u="none" strike="noStrike" dirty="0">
                          <a:solidFill>
                            <a:schemeClr val="tx1"/>
                          </a:solidFill>
                          <a:effectLst/>
                          <a:latin typeface="Times New Roman" panose="02020603050405020304" pitchFamily="18" charset="0"/>
                          <a:cs typeface="Times New Roman" panose="02020603050405020304" pitchFamily="18" charset="0"/>
                        </a:rPr>
                        <a:t>Sabato</a:t>
                      </a: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algn="ctr" rtl="0" fontAlgn="ctr"/>
                      <a:r>
                        <a:rPr lang="it-IT" sz="1200" b="1" i="0" u="none" strike="noStrike" dirty="0">
                          <a:solidFill>
                            <a:schemeClr val="tx1"/>
                          </a:solidFill>
                          <a:effectLst/>
                          <a:latin typeface="Times New Roman" panose="02020603050405020304" pitchFamily="18" charset="0"/>
                          <a:cs typeface="Times New Roman" panose="02020603050405020304" pitchFamily="18" charset="0"/>
                        </a:rPr>
                        <a:t>Solo Domenica</a:t>
                      </a: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algn="ctr" rtl="0" fontAlgn="ctr"/>
                      <a:r>
                        <a:rPr lang="it-IT" sz="1200" b="1" u="none" strike="noStrike" dirty="0">
                          <a:solidFill>
                            <a:schemeClr val="tx1"/>
                          </a:solidFill>
                          <a:effectLst/>
                          <a:latin typeface="Times New Roman" panose="02020603050405020304" pitchFamily="18" charset="0"/>
                          <a:cs typeface="Times New Roman" panose="02020603050405020304" pitchFamily="18" charset="0"/>
                        </a:rPr>
                        <a:t>Totale</a:t>
                      </a:r>
                      <a:endParaRPr lang="it-IT"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4124697226"/>
                  </a:ext>
                </a:extLst>
              </a:tr>
              <a:tr h="406800">
                <a:tc>
                  <a:txBody>
                    <a:bodyPr/>
                    <a:lstStyle/>
                    <a:p>
                      <a:pPr algn="ctr" rtl="0" fontAlgn="ctr"/>
                      <a:r>
                        <a:rPr lang="it-IT" sz="1400" b="1" i="0" u="none" strike="noStrike" dirty="0">
                          <a:solidFill>
                            <a:schemeClr val="dk1"/>
                          </a:solidFill>
                          <a:effectLst/>
                          <a:latin typeface="Times New Roman" panose="02020603050405020304" pitchFamily="18" charset="0"/>
                          <a:cs typeface="Times New Roman" panose="02020603050405020304" pitchFamily="18" charset="0"/>
                        </a:rPr>
                        <a:t>1</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506967"/>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2</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968977"/>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3</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8744129"/>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4</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5533842"/>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5</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6569717"/>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6</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7739334"/>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7</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8472252"/>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8</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4923983"/>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9</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9394158"/>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10</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130041"/>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11</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5579829"/>
                  </a:ext>
                </a:extLst>
              </a:tr>
              <a:tr h="406800">
                <a:tc>
                  <a:txBody>
                    <a:bodyPr/>
                    <a:lstStyle/>
                    <a:p>
                      <a:pPr algn="ctr" rtl="0" fontAlgn="ctr"/>
                      <a:r>
                        <a:rPr lang="it-IT" sz="1400" b="1" u="none" strike="noStrike" dirty="0">
                          <a:effectLst/>
                          <a:latin typeface="Times New Roman" panose="02020603050405020304" pitchFamily="18" charset="0"/>
                          <a:cs typeface="Times New Roman" panose="02020603050405020304" pitchFamily="18" charset="0"/>
                        </a:rPr>
                        <a:t>12</a:t>
                      </a:r>
                      <a:endParaRPr lang="it-I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8816145"/>
                  </a:ext>
                </a:extLst>
              </a:tr>
              <a:tr h="406800">
                <a:tc>
                  <a:txBody>
                    <a:bodyPr/>
                    <a:lstStyle/>
                    <a:p>
                      <a:pPr algn="ctr" rtl="0" fontAlgn="ctr"/>
                      <a:r>
                        <a:rPr lang="it-IT" sz="1400" b="1" i="0" u="none" strike="noStrike" dirty="0">
                          <a:solidFill>
                            <a:srgbClr val="000000"/>
                          </a:solidFill>
                          <a:effectLst/>
                          <a:latin typeface="Times New Roman" panose="02020603050405020304" pitchFamily="18" charset="0"/>
                          <a:cs typeface="Times New Roman" panose="02020603050405020304" pitchFamily="18" charset="0"/>
                        </a:rPr>
                        <a:t>13</a:t>
                      </a: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4568665"/>
                  </a:ext>
                </a:extLst>
              </a:tr>
              <a:tr h="406800">
                <a:tc>
                  <a:txBody>
                    <a:bodyPr/>
                    <a:lstStyle/>
                    <a:p>
                      <a:pPr algn="ctr" rtl="0" fontAlgn="ctr"/>
                      <a:r>
                        <a:rPr lang="it-IT" sz="1400" b="1" i="0" u="none" strike="noStrike" dirty="0">
                          <a:solidFill>
                            <a:srgbClr val="000000"/>
                          </a:solidFill>
                          <a:effectLst/>
                          <a:latin typeface="Times New Roman" panose="02020603050405020304" pitchFamily="18" charset="0"/>
                          <a:cs typeface="Times New Roman" panose="02020603050405020304" pitchFamily="18" charset="0"/>
                        </a:rPr>
                        <a:t>14</a:t>
                      </a: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158968"/>
                  </a:ext>
                </a:extLst>
              </a:tr>
              <a:tr h="406800">
                <a:tc>
                  <a:txBody>
                    <a:bodyPr/>
                    <a:lstStyle/>
                    <a:p>
                      <a:pPr algn="ctr" rtl="0" fontAlgn="ctr"/>
                      <a:r>
                        <a:rPr lang="it-IT" sz="1400" b="1" i="0" u="none" strike="noStrike" dirty="0">
                          <a:solidFill>
                            <a:srgbClr val="000000"/>
                          </a:solidFill>
                          <a:effectLst/>
                          <a:latin typeface="Times New Roman" panose="02020603050405020304" pitchFamily="18" charset="0"/>
                          <a:cs typeface="Times New Roman" panose="02020603050405020304" pitchFamily="18" charset="0"/>
                        </a:rPr>
                        <a:t>15</a:t>
                      </a: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endParaRPr lang="it-I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11" marR="7211" marT="72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8096802"/>
                  </a:ext>
                </a:extLst>
              </a:tr>
            </a:tbl>
          </a:graphicData>
        </a:graphic>
      </p:graphicFrame>
      <p:pic>
        <p:nvPicPr>
          <p:cNvPr id="16" name="Picture 2">
            <a:extLst>
              <a:ext uri="{FF2B5EF4-FFF2-40B4-BE49-F238E27FC236}">
                <a16:creationId xmlns:a16="http://schemas.microsoft.com/office/drawing/2014/main" id="{149D7D33-543B-FD58-88D8-23DEB6F9414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689" r="61796"/>
          <a:stretch/>
        </p:blipFill>
        <p:spPr bwMode="auto">
          <a:xfrm>
            <a:off x="12496570" y="1271728"/>
            <a:ext cx="931872" cy="916208"/>
          </a:xfrm>
          <a:prstGeom prst="rect">
            <a:avLst/>
          </a:prstGeom>
          <a:noFill/>
          <a:extLst>
            <a:ext uri="{909E8E84-426E-40DD-AFC4-6F175D3DCCD1}">
              <a14:hiddenFill xmlns:a14="http://schemas.microsoft.com/office/drawing/2010/main">
                <a:solidFill>
                  <a:srgbClr val="FFFFFF"/>
                </a:solidFill>
              </a14:hiddenFill>
            </a:ext>
          </a:extLst>
        </p:spPr>
      </p:pic>
      <p:pic>
        <p:nvPicPr>
          <p:cNvPr id="18" name="Immagine 17">
            <a:extLst>
              <a:ext uri="{FF2B5EF4-FFF2-40B4-BE49-F238E27FC236}">
                <a16:creationId xmlns:a16="http://schemas.microsoft.com/office/drawing/2014/main" id="{A6C1E8B5-8A6D-B667-5DE5-C21FEEFC8681}"/>
              </a:ext>
            </a:extLst>
          </p:cNvPr>
          <p:cNvPicPr>
            <a:picLocks noChangeAspect="1"/>
          </p:cNvPicPr>
          <p:nvPr/>
        </p:nvPicPr>
        <p:blipFill>
          <a:blip r:embed="rId6"/>
          <a:stretch>
            <a:fillRect/>
          </a:stretch>
        </p:blipFill>
        <p:spPr>
          <a:xfrm>
            <a:off x="265129" y="1393952"/>
            <a:ext cx="573167" cy="726956"/>
          </a:xfrm>
          <a:prstGeom prst="rect">
            <a:avLst/>
          </a:prstGeom>
        </p:spPr>
      </p:pic>
      <p:pic>
        <p:nvPicPr>
          <p:cNvPr id="3" name="Immagine 2">
            <a:extLst>
              <a:ext uri="{FF2B5EF4-FFF2-40B4-BE49-F238E27FC236}">
                <a16:creationId xmlns:a16="http://schemas.microsoft.com/office/drawing/2014/main" id="{6DB2CBA8-3C0D-AA19-9EE5-DF150ABF89A8}"/>
              </a:ext>
            </a:extLst>
          </p:cNvPr>
          <p:cNvPicPr>
            <a:picLocks noChangeAspect="1"/>
          </p:cNvPicPr>
          <p:nvPr/>
        </p:nvPicPr>
        <p:blipFill rotWithShape="1">
          <a:blip r:embed="rId7"/>
          <a:srcRect l="5314" t="4394"/>
          <a:stretch/>
        </p:blipFill>
        <p:spPr>
          <a:xfrm>
            <a:off x="503466" y="76700"/>
            <a:ext cx="1054936" cy="1160209"/>
          </a:xfrm>
          <a:prstGeom prst="rect">
            <a:avLst/>
          </a:prstGeom>
        </p:spPr>
      </p:pic>
    </p:spTree>
    <p:extLst>
      <p:ext uri="{BB962C8B-B14F-4D97-AF65-F5344CB8AC3E}">
        <p14:creationId xmlns:p14="http://schemas.microsoft.com/office/powerpoint/2010/main" val="4192425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1474768" y="337722"/>
            <a:ext cx="10922076" cy="1603817"/>
          </a:xfrm>
          <a:prstGeom prst="rect">
            <a:avLst/>
          </a:prstGeom>
        </p:spPr>
        <p:txBody>
          <a:bodyPr wrap="square" lIns="94785" tIns="47393" rIns="94785" bIns="47393">
            <a:spAutoFit/>
          </a:bodyPr>
          <a:lstStyle/>
          <a:p>
            <a:pPr algn="ctr"/>
            <a:r>
              <a:rPr lang="it-IT" sz="2400" b="1" dirty="0">
                <a:solidFill>
                  <a:srgbClr val="002060"/>
                </a:solidFill>
                <a:latin typeface="Times New Roman" panose="02020603050405020304" pitchFamily="18" charset="0"/>
                <a:cs typeface="Times New Roman" panose="02020603050405020304" pitchFamily="18" charset="0"/>
              </a:rPr>
              <a:t>ASSOCIAZIONE   SPORTIVA   DILETTANTISTICA</a:t>
            </a:r>
          </a:p>
          <a:p>
            <a:pPr algn="ctr"/>
            <a:endParaRPr lang="it-IT" sz="800" b="1" dirty="0">
              <a:solidFill>
                <a:srgbClr val="002060"/>
              </a:solidFill>
              <a:latin typeface="Arial" panose="020B0604020202020204" pitchFamily="34" charset="0"/>
              <a:cs typeface="Arial" panose="020B0604020202020204" pitchFamily="34" charset="0"/>
            </a:endParaRPr>
          </a:p>
          <a:p>
            <a:pPr algn="ctr"/>
            <a:r>
              <a:rPr lang="it-IT" sz="2400" b="1" dirty="0">
                <a:solidFill>
                  <a:srgbClr val="002060"/>
                </a:solidFill>
                <a:latin typeface="Arial" panose="020B0604020202020204" pitchFamily="34" charset="0"/>
                <a:cs typeface="Arial" panose="020B0604020202020204" pitchFamily="34" charset="0"/>
              </a:rPr>
              <a:t>M. C. VESPA  CLUB MESSINA </a:t>
            </a:r>
          </a:p>
          <a:p>
            <a:pPr algn="ctr"/>
            <a:endParaRPr lang="it-IT" sz="900" b="1" dirty="0">
              <a:latin typeface="Arial" panose="020B0604020202020204" pitchFamily="34" charset="0"/>
              <a:cs typeface="Arial" panose="020B0604020202020204" pitchFamily="34" charset="0"/>
            </a:endParaRPr>
          </a:p>
          <a:p>
            <a:pPr algn="ctr"/>
            <a:r>
              <a:rPr lang="it-IT" sz="1100" dirty="0">
                <a:latin typeface="Arial" panose="020B0604020202020204" pitchFamily="34" charset="0"/>
                <a:cs typeface="Arial" panose="020B0604020202020204" pitchFamily="34" charset="0"/>
              </a:rPr>
              <a:t>Cellulare 333.2570336</a:t>
            </a:r>
          </a:p>
          <a:p>
            <a:pPr algn="ctr"/>
            <a:r>
              <a:rPr lang="it-IT" sz="1100" dirty="0">
                <a:latin typeface="Arial" panose="020B0604020202020204" pitchFamily="34" charset="0"/>
                <a:cs typeface="Arial" panose="020B0604020202020204" pitchFamily="34" charset="0"/>
              </a:rPr>
              <a:t>info@vespaclubmessina.it   </a:t>
            </a:r>
            <a:r>
              <a:rPr lang="it-IT" sz="1100" dirty="0">
                <a:latin typeface="Arial" panose="020B0604020202020204" pitchFamily="34" charset="0"/>
                <a:cs typeface="Arial" panose="020B0604020202020204" pitchFamily="34" charset="0"/>
                <a:hlinkClick r:id="rId2"/>
              </a:rPr>
              <a:t>www.vespaclubmessina.it</a:t>
            </a:r>
            <a:endParaRPr lang="it-IT" sz="1100" dirty="0">
              <a:latin typeface="Arial" panose="020B0604020202020204" pitchFamily="34" charset="0"/>
              <a:cs typeface="Arial" panose="020B0604020202020204" pitchFamily="34" charset="0"/>
            </a:endParaRPr>
          </a:p>
          <a:p>
            <a:pPr algn="ctr"/>
            <a:r>
              <a:rPr lang="it-IT" sz="1100" dirty="0">
                <a:latin typeface="Arial" panose="020B0604020202020204" pitchFamily="34" charset="0"/>
                <a:cs typeface="Arial" panose="020B0604020202020204" pitchFamily="34" charset="0"/>
              </a:rPr>
              <a:t>Matricola VCI 445 - FMI 7628 - Codice Fiscale 02952860837</a:t>
            </a:r>
          </a:p>
        </p:txBody>
      </p:sp>
      <p:sp>
        <p:nvSpPr>
          <p:cNvPr id="10" name="Rettangolo 9"/>
          <p:cNvSpPr/>
          <p:nvPr/>
        </p:nvSpPr>
        <p:spPr>
          <a:xfrm>
            <a:off x="130572" y="7070342"/>
            <a:ext cx="13350293" cy="1800493"/>
          </a:xfrm>
          <a:prstGeom prst="rect">
            <a:avLst/>
          </a:prstGeom>
        </p:spPr>
        <p:txBody>
          <a:bodyPr wrap="square">
            <a:spAutoFit/>
          </a:bodyPr>
          <a:lstStyle/>
          <a:p>
            <a:pPr marL="90170" marR="89535" algn="just">
              <a:lnSpc>
                <a:spcPct val="150000"/>
              </a:lnSpc>
              <a:spcAft>
                <a:spcPts val="0"/>
              </a:spcAft>
            </a:pPr>
            <a:r>
              <a:rPr lang="it-IT" sz="14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Regolamento</a:t>
            </a:r>
            <a:endParaRPr lang="it-IT" sz="1400" dirty="0">
              <a:effectLst/>
              <a:latin typeface="Arial" panose="020B0604020202020204" pitchFamily="34" charset="0"/>
              <a:ea typeface="Times New Roman" panose="02020603050405020304" pitchFamily="18" charset="0"/>
              <a:cs typeface="Arial" panose="020B0604020202020204" pitchFamily="34" charset="0"/>
            </a:endParaRPr>
          </a:p>
          <a:p>
            <a:pPr marL="342900" marR="89535" lvl="0" indent="-342900" algn="just">
              <a:spcAft>
                <a:spcPts val="0"/>
              </a:spcAft>
              <a:buFont typeface="+mj-lt"/>
              <a:buAutoNum type="arabicPeriod"/>
            </a:pPr>
            <a:r>
              <a:rPr lang="it-IT" sz="1000" dirty="0">
                <a:effectLst/>
                <a:latin typeface="Arial" panose="020B0604020202020204" pitchFamily="34" charset="0"/>
                <a:ea typeface="Times New Roman" panose="02020603050405020304" pitchFamily="18" charset="0"/>
                <a:cs typeface="Arial" panose="020B0604020202020204" pitchFamily="34" charset="0"/>
              </a:rPr>
              <a:t>Tutti i veicoli iscritti al Raduno dovranno essere in regola con il vigente codice della strada ed i conducenti dovranno attenersi al medesimo ed alle eventuali indicazioni date dagli organizzatori.</a:t>
            </a:r>
          </a:p>
          <a:p>
            <a:pPr marL="342900" marR="89535" lvl="0" indent="-342900" algn="just">
              <a:spcAft>
                <a:spcPts val="0"/>
              </a:spcAft>
              <a:buFont typeface="+mj-lt"/>
              <a:buAutoNum type="arabicPeriod"/>
            </a:pPr>
            <a:r>
              <a:rPr lang="it-IT" sz="1000" dirty="0">
                <a:effectLst/>
                <a:latin typeface="Arial" panose="020B0604020202020204" pitchFamily="34" charset="0"/>
                <a:ea typeface="Times New Roman" panose="02020603050405020304" pitchFamily="18" charset="0"/>
                <a:cs typeface="Arial" panose="020B0604020202020204" pitchFamily="34" charset="0"/>
              </a:rPr>
              <a:t>Gli organizzatori declinano ogni responsabilità civile e penale per qualsiasi incidente in cui possono incorrere i partecipanti al Raduno o da questi causati, come danni a terzi, strutture ed arredamenti, avvenuti prima, durante e dopo la manifestazione. L’incorrere in quanto sopra sarà addebitato al diretto responsabile e ne risponderà il sodalizio di appartenenza.</a:t>
            </a:r>
          </a:p>
          <a:p>
            <a:pPr marL="342900" marR="89535" lvl="0" indent="-342900" algn="just">
              <a:spcAft>
                <a:spcPts val="0"/>
              </a:spcAft>
              <a:buFont typeface="+mj-lt"/>
              <a:buAutoNum type="arabicPeriod"/>
            </a:pPr>
            <a:r>
              <a:rPr lang="it-IT" sz="1000" dirty="0">
                <a:effectLst/>
                <a:latin typeface="Arial" panose="020B0604020202020204" pitchFamily="34" charset="0"/>
                <a:ea typeface="Times New Roman" panose="02020603050405020304" pitchFamily="18" charset="0"/>
                <a:cs typeface="Arial" panose="020B0604020202020204" pitchFamily="34" charset="0"/>
              </a:rPr>
              <a:t>Il partecipante al raduno autorizza il V.C. Messina a pubblicare eventuali foto ed immagini che ritraggono il proprio volto e/o il proprio veicolo sul sito del V.C. Messina, riviste, ed a quant’altro inerente la divulgazione pubblicitaria della manifestazione.</a:t>
            </a:r>
          </a:p>
          <a:p>
            <a:pPr marL="342900" marR="89535" lvl="0" indent="-342900" algn="just">
              <a:spcAft>
                <a:spcPts val="0"/>
              </a:spcAft>
              <a:buFont typeface="+mj-lt"/>
              <a:buAutoNum type="arabicPeriod"/>
            </a:pPr>
            <a:r>
              <a:rPr lang="it-IT" sz="1000" dirty="0">
                <a:effectLst/>
                <a:latin typeface="Arial" panose="020B0604020202020204" pitchFamily="34" charset="0"/>
                <a:ea typeface="Times New Roman" panose="02020603050405020304" pitchFamily="18" charset="0"/>
                <a:cs typeface="Arial" panose="020B0604020202020204" pitchFamily="34" charset="0"/>
              </a:rPr>
              <a:t>I partecipanti, sottoscrivendo l’iscrizione sul retro, dichiarano di conoscere ed accettare integralmente le norme contenute nel presente regolamento e sollevano da ogni responsabilità il V.C. Messina, gli organizzatori ed i loro collaboratori.</a:t>
            </a:r>
          </a:p>
          <a:p>
            <a:pPr marL="342900" marR="89535" lvl="0" indent="-342900" algn="just">
              <a:spcAft>
                <a:spcPts val="0"/>
              </a:spcAft>
              <a:buFont typeface="+mj-lt"/>
              <a:buAutoNum type="arabicPeriod"/>
            </a:pPr>
            <a:r>
              <a:rPr lang="it-IT" sz="1000" dirty="0">
                <a:effectLst/>
                <a:latin typeface="Arial" panose="020B0604020202020204" pitchFamily="34" charset="0"/>
                <a:ea typeface="Times New Roman" panose="02020603050405020304" pitchFamily="18" charset="0"/>
                <a:cs typeface="Arial" panose="020B0604020202020204" pitchFamily="34" charset="0"/>
              </a:rPr>
              <a:t>Con la partecipazione all’odierno raduno ogni persona Vespista, Motociclista, Automobilista, Accompagnatore e quant’altro, iscrivendosi dichiara implicitamente di aver preso visione e approvato interamente il presente regolamento.</a:t>
            </a:r>
          </a:p>
        </p:txBody>
      </p:sp>
      <p:sp>
        <p:nvSpPr>
          <p:cNvPr id="12" name="Rettangolo 11"/>
          <p:cNvSpPr/>
          <p:nvPr/>
        </p:nvSpPr>
        <p:spPr>
          <a:xfrm>
            <a:off x="320364" y="2908230"/>
            <a:ext cx="13158261" cy="230832"/>
          </a:xfrm>
          <a:prstGeom prst="rect">
            <a:avLst/>
          </a:prstGeom>
          <a:solidFill>
            <a:schemeClr val="accent1">
              <a:lumMod val="20000"/>
              <a:lumOff val="80000"/>
            </a:schemeClr>
          </a:solidFill>
          <a:ln>
            <a:noFill/>
          </a:ln>
        </p:spPr>
        <p:txBody>
          <a:bodyPr wrap="square">
            <a:spAutoFit/>
          </a:bodyPr>
          <a:lstStyle/>
          <a:p>
            <a:pPr fontAlgn="ctr"/>
            <a:r>
              <a:rPr lang="it-IT" sz="900" b="1" u="none" strike="noStrike" dirty="0">
                <a:effectLst/>
                <a:latin typeface="Times New Roman" panose="02020603050405020304" pitchFamily="18" charset="0"/>
                <a:cs typeface="Times New Roman" panose="02020603050405020304" pitchFamily="18" charset="0"/>
              </a:rPr>
              <a:t>   N.B. in caso di premiazione il V.C. Messina potrà verificare i dati sotto dichiarati prendendo visione di documenti personali e veicolari                                                                   PROGETTO TUTELA DELL’IDENTITA’ DELLA VESPA</a:t>
            </a:r>
            <a:endParaRPr lang="it-IT" sz="900" b="1" i="0" u="none" strike="noStrike" dirty="0">
              <a:effectLst/>
              <a:latin typeface="Times New Roman" panose="02020603050405020304" pitchFamily="18" charset="0"/>
              <a:cs typeface="Times New Roman" panose="02020603050405020304" pitchFamily="18" charset="0"/>
            </a:endParaRPr>
          </a:p>
        </p:txBody>
      </p:sp>
      <p:sp>
        <p:nvSpPr>
          <p:cNvPr id="14" name="Rettangolo 13"/>
          <p:cNvSpPr/>
          <p:nvPr/>
        </p:nvSpPr>
        <p:spPr>
          <a:xfrm>
            <a:off x="130579" y="3554673"/>
            <a:ext cx="1599220" cy="276999"/>
          </a:xfrm>
          <a:prstGeom prst="rect">
            <a:avLst/>
          </a:prstGeom>
        </p:spPr>
        <p:txBody>
          <a:bodyPr wrap="none">
            <a:spAutoFit/>
          </a:bodyPr>
          <a:lstStyle/>
          <a:p>
            <a:pPr fontAlgn="ctr"/>
            <a:r>
              <a:rPr lang="it-IT" sz="1200" u="none" strike="noStrike" dirty="0">
                <a:effectLst/>
                <a:latin typeface="Arial" panose="020B0604020202020204" pitchFamily="34" charset="0"/>
                <a:cs typeface="Arial" panose="020B0604020202020204" pitchFamily="34" charset="0"/>
              </a:rPr>
              <a:t>Vespista più Anziano</a:t>
            </a:r>
            <a:endParaRPr lang="it-IT" sz="1200" b="0" i="0" u="none" strike="noStrike" dirty="0">
              <a:effectLst/>
              <a:latin typeface="Arial" panose="020B0604020202020204" pitchFamily="34" charset="0"/>
              <a:cs typeface="Arial" panose="020B0604020202020204" pitchFamily="34" charset="0"/>
            </a:endParaRPr>
          </a:p>
        </p:txBody>
      </p:sp>
      <p:sp>
        <p:nvSpPr>
          <p:cNvPr id="16" name="Rettangolo 15"/>
          <p:cNvSpPr/>
          <p:nvPr/>
        </p:nvSpPr>
        <p:spPr>
          <a:xfrm>
            <a:off x="2431705" y="3655765"/>
            <a:ext cx="2315819" cy="230832"/>
          </a:xfrm>
          <a:prstGeom prst="rect">
            <a:avLst/>
          </a:prstGeom>
          <a:ln>
            <a:noFill/>
            <a:prstDash val="dash"/>
          </a:ln>
        </p:spPr>
        <p:txBody>
          <a:bodyPr wrap="square">
            <a:spAutoFit/>
          </a:bodyPr>
          <a:lstStyle/>
          <a:p>
            <a:pPr algn="ctr" fontAlgn="ctr"/>
            <a:r>
              <a:rPr lang="it-IT" sz="900" u="none" strike="noStrike" dirty="0">
                <a:effectLst/>
              </a:rPr>
              <a:t>Cognome e Nome</a:t>
            </a:r>
            <a:endParaRPr lang="it-IT" sz="900" b="0" i="0" u="none" strike="noStrike" dirty="0">
              <a:effectLst/>
              <a:latin typeface="Arial" panose="020B0604020202020204" pitchFamily="34" charset="0"/>
            </a:endParaRPr>
          </a:p>
        </p:txBody>
      </p:sp>
      <p:cxnSp>
        <p:nvCxnSpPr>
          <p:cNvPr id="18" name="Connettore 1 17"/>
          <p:cNvCxnSpPr/>
          <p:nvPr/>
        </p:nvCxnSpPr>
        <p:spPr>
          <a:xfrm>
            <a:off x="2061807" y="3722823"/>
            <a:ext cx="299843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Rettangolo 18"/>
          <p:cNvSpPr/>
          <p:nvPr/>
        </p:nvSpPr>
        <p:spPr>
          <a:xfrm>
            <a:off x="5287281" y="3650479"/>
            <a:ext cx="1366172" cy="230832"/>
          </a:xfrm>
          <a:prstGeom prst="rect">
            <a:avLst/>
          </a:prstGeom>
          <a:ln>
            <a:noFill/>
            <a:prstDash val="dash"/>
          </a:ln>
        </p:spPr>
        <p:txBody>
          <a:bodyPr wrap="square">
            <a:spAutoFit/>
          </a:bodyPr>
          <a:lstStyle/>
          <a:p>
            <a:pPr algn="ctr" fontAlgn="ctr"/>
            <a:r>
              <a:rPr lang="it-IT" sz="900" b="0" i="0" u="none" strike="noStrike" dirty="0">
                <a:effectLst/>
              </a:rPr>
              <a:t>Data di nascita</a:t>
            </a:r>
          </a:p>
        </p:txBody>
      </p:sp>
      <p:cxnSp>
        <p:nvCxnSpPr>
          <p:cNvPr id="20" name="Connettore 1 19"/>
          <p:cNvCxnSpPr/>
          <p:nvPr/>
        </p:nvCxnSpPr>
        <p:spPr>
          <a:xfrm>
            <a:off x="5287281" y="3717537"/>
            <a:ext cx="136617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Rettangolo 20"/>
          <p:cNvSpPr/>
          <p:nvPr/>
        </p:nvSpPr>
        <p:spPr>
          <a:xfrm>
            <a:off x="151435" y="4373246"/>
            <a:ext cx="1625317" cy="276999"/>
          </a:xfrm>
          <a:prstGeom prst="rect">
            <a:avLst/>
          </a:prstGeom>
        </p:spPr>
        <p:txBody>
          <a:bodyPr wrap="none" anchor="ctr">
            <a:spAutoFit/>
          </a:bodyPr>
          <a:lstStyle/>
          <a:p>
            <a:pPr fontAlgn="ctr"/>
            <a:r>
              <a:rPr lang="it-IT" sz="1200" u="none" strike="noStrike" dirty="0">
                <a:effectLst/>
                <a:latin typeface="Arial" panose="020B0604020202020204" pitchFamily="34" charset="0"/>
                <a:cs typeface="Arial" panose="020B0604020202020204" pitchFamily="34" charset="0"/>
              </a:rPr>
              <a:t>Vespista più Giovane</a:t>
            </a:r>
            <a:endParaRPr lang="it-IT" sz="1200" b="0" i="0" u="none" strike="noStrike" dirty="0">
              <a:effectLst/>
              <a:latin typeface="Arial" panose="020B0604020202020204" pitchFamily="34" charset="0"/>
              <a:cs typeface="Arial" panose="020B0604020202020204" pitchFamily="34" charset="0"/>
            </a:endParaRPr>
          </a:p>
        </p:txBody>
      </p:sp>
      <p:sp>
        <p:nvSpPr>
          <p:cNvPr id="22" name="Rettangolo 21"/>
          <p:cNvSpPr/>
          <p:nvPr/>
        </p:nvSpPr>
        <p:spPr>
          <a:xfrm>
            <a:off x="2448563" y="4393406"/>
            <a:ext cx="2315819" cy="230832"/>
          </a:xfrm>
          <a:prstGeom prst="rect">
            <a:avLst/>
          </a:prstGeom>
          <a:ln>
            <a:noFill/>
            <a:prstDash val="dash"/>
          </a:ln>
        </p:spPr>
        <p:txBody>
          <a:bodyPr wrap="square">
            <a:spAutoFit/>
          </a:bodyPr>
          <a:lstStyle/>
          <a:p>
            <a:pPr algn="ctr" fontAlgn="ctr"/>
            <a:r>
              <a:rPr lang="it-IT" sz="900" u="none" strike="noStrike" dirty="0">
                <a:effectLst/>
              </a:rPr>
              <a:t>Cognome e Nome</a:t>
            </a:r>
            <a:endParaRPr lang="it-IT" sz="900" b="0" i="0" u="none" strike="noStrike" dirty="0">
              <a:effectLst/>
              <a:latin typeface="Arial" panose="020B0604020202020204" pitchFamily="34" charset="0"/>
            </a:endParaRPr>
          </a:p>
        </p:txBody>
      </p:sp>
      <p:cxnSp>
        <p:nvCxnSpPr>
          <p:cNvPr id="23" name="Connettore 1 22"/>
          <p:cNvCxnSpPr/>
          <p:nvPr/>
        </p:nvCxnSpPr>
        <p:spPr>
          <a:xfrm>
            <a:off x="2034642" y="4460464"/>
            <a:ext cx="302842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4" name="Rettangolo 23"/>
          <p:cNvSpPr/>
          <p:nvPr/>
        </p:nvSpPr>
        <p:spPr>
          <a:xfrm>
            <a:off x="5333167" y="4388120"/>
            <a:ext cx="1366172" cy="230832"/>
          </a:xfrm>
          <a:prstGeom prst="rect">
            <a:avLst/>
          </a:prstGeom>
          <a:ln>
            <a:noFill/>
            <a:prstDash val="dash"/>
          </a:ln>
        </p:spPr>
        <p:txBody>
          <a:bodyPr wrap="square">
            <a:spAutoFit/>
          </a:bodyPr>
          <a:lstStyle/>
          <a:p>
            <a:pPr algn="ctr" fontAlgn="ctr"/>
            <a:r>
              <a:rPr lang="it-IT" sz="900" b="0" i="0" u="none" strike="noStrike" dirty="0">
                <a:effectLst/>
              </a:rPr>
              <a:t>Data di nascita</a:t>
            </a:r>
          </a:p>
        </p:txBody>
      </p:sp>
      <p:cxnSp>
        <p:nvCxnSpPr>
          <p:cNvPr id="25" name="Connettore 1 24"/>
          <p:cNvCxnSpPr/>
          <p:nvPr/>
        </p:nvCxnSpPr>
        <p:spPr>
          <a:xfrm>
            <a:off x="5333167" y="4455181"/>
            <a:ext cx="136617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Rettangolo 25"/>
          <p:cNvSpPr/>
          <p:nvPr/>
        </p:nvSpPr>
        <p:spPr>
          <a:xfrm>
            <a:off x="130577" y="4986128"/>
            <a:ext cx="2280945" cy="276999"/>
          </a:xfrm>
          <a:prstGeom prst="rect">
            <a:avLst/>
          </a:prstGeom>
        </p:spPr>
        <p:txBody>
          <a:bodyPr wrap="none">
            <a:spAutoFit/>
          </a:bodyPr>
          <a:lstStyle/>
          <a:p>
            <a:pPr fontAlgn="ctr"/>
            <a:r>
              <a:rPr lang="it-IT" sz="1200" u="none" strike="noStrike" dirty="0">
                <a:effectLst/>
                <a:latin typeface="Arial" panose="020B0604020202020204" pitchFamily="34" charset="0"/>
                <a:cs typeface="Arial" panose="020B0604020202020204" pitchFamily="34" charset="0"/>
              </a:rPr>
              <a:t>Ragazza in Vespa più Giovane</a:t>
            </a:r>
            <a:endParaRPr lang="it-IT" sz="1200" b="0" i="0" u="none" strike="noStrike" dirty="0">
              <a:effectLst/>
              <a:latin typeface="Arial" panose="020B0604020202020204" pitchFamily="34" charset="0"/>
              <a:cs typeface="Arial" panose="020B0604020202020204" pitchFamily="34" charset="0"/>
            </a:endParaRPr>
          </a:p>
        </p:txBody>
      </p:sp>
      <p:sp>
        <p:nvSpPr>
          <p:cNvPr id="27" name="Rettangolo 26"/>
          <p:cNvSpPr/>
          <p:nvPr/>
        </p:nvSpPr>
        <p:spPr>
          <a:xfrm>
            <a:off x="2490107" y="5094154"/>
            <a:ext cx="2315819" cy="230832"/>
          </a:xfrm>
          <a:prstGeom prst="rect">
            <a:avLst/>
          </a:prstGeom>
          <a:ln>
            <a:noFill/>
            <a:prstDash val="dash"/>
          </a:ln>
        </p:spPr>
        <p:txBody>
          <a:bodyPr wrap="square">
            <a:spAutoFit/>
          </a:bodyPr>
          <a:lstStyle/>
          <a:p>
            <a:pPr algn="ctr" fontAlgn="ctr"/>
            <a:r>
              <a:rPr lang="it-IT" sz="900" u="none" strike="noStrike" dirty="0">
                <a:effectLst/>
              </a:rPr>
              <a:t>Cognome e Nome</a:t>
            </a:r>
            <a:endParaRPr lang="it-IT" sz="900" b="0" i="0" u="none" strike="noStrike" dirty="0">
              <a:effectLst/>
              <a:latin typeface="Arial" panose="020B0604020202020204" pitchFamily="34" charset="0"/>
            </a:endParaRPr>
          </a:p>
        </p:txBody>
      </p:sp>
      <p:cxnSp>
        <p:nvCxnSpPr>
          <p:cNvPr id="28" name="Connettore 1 27"/>
          <p:cNvCxnSpPr/>
          <p:nvPr/>
        </p:nvCxnSpPr>
        <p:spPr>
          <a:xfrm>
            <a:off x="2381262" y="5161212"/>
            <a:ext cx="282466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Rettangolo 28"/>
          <p:cNvSpPr/>
          <p:nvPr/>
        </p:nvSpPr>
        <p:spPr>
          <a:xfrm>
            <a:off x="5345680" y="5088870"/>
            <a:ext cx="1366172" cy="230832"/>
          </a:xfrm>
          <a:prstGeom prst="rect">
            <a:avLst/>
          </a:prstGeom>
          <a:ln>
            <a:noFill/>
            <a:prstDash val="dash"/>
          </a:ln>
        </p:spPr>
        <p:txBody>
          <a:bodyPr wrap="square">
            <a:spAutoFit/>
          </a:bodyPr>
          <a:lstStyle/>
          <a:p>
            <a:pPr algn="ctr" fontAlgn="ctr"/>
            <a:r>
              <a:rPr lang="it-IT" sz="900" b="0" i="0" u="none" strike="noStrike" dirty="0">
                <a:effectLst/>
              </a:rPr>
              <a:t>Data di nascita</a:t>
            </a:r>
          </a:p>
        </p:txBody>
      </p:sp>
      <p:cxnSp>
        <p:nvCxnSpPr>
          <p:cNvPr id="30" name="Connettore 1 29"/>
          <p:cNvCxnSpPr/>
          <p:nvPr/>
        </p:nvCxnSpPr>
        <p:spPr>
          <a:xfrm>
            <a:off x="5345680" y="5155930"/>
            <a:ext cx="136617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 name="Rettangolo 30"/>
          <p:cNvSpPr/>
          <p:nvPr/>
        </p:nvSpPr>
        <p:spPr>
          <a:xfrm>
            <a:off x="151428" y="5647149"/>
            <a:ext cx="1309526" cy="276999"/>
          </a:xfrm>
          <a:prstGeom prst="rect">
            <a:avLst/>
          </a:prstGeom>
        </p:spPr>
        <p:txBody>
          <a:bodyPr wrap="none">
            <a:spAutoFit/>
          </a:bodyPr>
          <a:lstStyle/>
          <a:p>
            <a:pPr fontAlgn="ctr"/>
            <a:r>
              <a:rPr lang="it-IT" sz="1200" u="none" strike="noStrike" dirty="0">
                <a:effectLst/>
                <a:latin typeface="Arial" panose="020B0604020202020204" pitchFamily="34" charset="0"/>
                <a:cs typeface="Arial" panose="020B0604020202020204" pitchFamily="34" charset="0"/>
              </a:rPr>
              <a:t>Vespa più Antica</a:t>
            </a:r>
            <a:endParaRPr lang="it-IT" sz="1200" b="0" i="0" u="none" strike="noStrike" dirty="0">
              <a:effectLst/>
              <a:latin typeface="Arial" panose="020B0604020202020204" pitchFamily="34" charset="0"/>
              <a:cs typeface="Arial" panose="020B0604020202020204" pitchFamily="34" charset="0"/>
            </a:endParaRPr>
          </a:p>
        </p:txBody>
      </p:sp>
      <p:sp>
        <p:nvSpPr>
          <p:cNvPr id="32" name="Rettangolo 31"/>
          <p:cNvSpPr/>
          <p:nvPr/>
        </p:nvSpPr>
        <p:spPr>
          <a:xfrm>
            <a:off x="2685133" y="5755178"/>
            <a:ext cx="2315819" cy="230832"/>
          </a:xfrm>
          <a:prstGeom prst="rect">
            <a:avLst/>
          </a:prstGeom>
          <a:ln>
            <a:noFill/>
            <a:prstDash val="dash"/>
          </a:ln>
        </p:spPr>
        <p:txBody>
          <a:bodyPr wrap="square">
            <a:spAutoFit/>
          </a:bodyPr>
          <a:lstStyle/>
          <a:p>
            <a:pPr algn="ctr" fontAlgn="ctr"/>
            <a:r>
              <a:rPr lang="it-IT" sz="900" dirty="0"/>
              <a:t>Immatricolata giorno/mese/anno</a:t>
            </a:r>
            <a:endParaRPr lang="it-IT" sz="900" b="0" i="0" u="none" strike="noStrike" dirty="0">
              <a:effectLst/>
              <a:latin typeface="Arial" panose="020B0604020202020204" pitchFamily="34" charset="0"/>
            </a:endParaRPr>
          </a:p>
        </p:txBody>
      </p:sp>
      <p:cxnSp>
        <p:nvCxnSpPr>
          <p:cNvPr id="33" name="Connettore 1 32"/>
          <p:cNvCxnSpPr/>
          <p:nvPr/>
        </p:nvCxnSpPr>
        <p:spPr>
          <a:xfrm>
            <a:off x="2387994" y="5822237"/>
            <a:ext cx="285291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7" name="Rettangolo 36"/>
          <p:cNvSpPr/>
          <p:nvPr/>
        </p:nvSpPr>
        <p:spPr>
          <a:xfrm>
            <a:off x="172287" y="6339902"/>
            <a:ext cx="1667444" cy="276999"/>
          </a:xfrm>
          <a:prstGeom prst="rect">
            <a:avLst/>
          </a:prstGeom>
        </p:spPr>
        <p:txBody>
          <a:bodyPr wrap="none">
            <a:spAutoFit/>
          </a:bodyPr>
          <a:lstStyle/>
          <a:p>
            <a:pPr fontAlgn="ctr"/>
            <a:r>
              <a:rPr lang="it-IT" sz="1200" u="none" strike="noStrike" dirty="0">
                <a:effectLst/>
                <a:latin typeface="Arial" panose="020B0604020202020204" pitchFamily="34" charset="0"/>
                <a:cs typeface="Arial" panose="020B0604020202020204" pitchFamily="34" charset="0"/>
              </a:rPr>
              <a:t>Gruppo più numeroso</a:t>
            </a:r>
            <a:endParaRPr lang="it-IT" sz="1200" b="0" i="0" u="none" strike="noStrike" dirty="0">
              <a:effectLst/>
              <a:latin typeface="Arial" panose="020B0604020202020204" pitchFamily="34" charset="0"/>
              <a:cs typeface="Arial" panose="020B0604020202020204" pitchFamily="34" charset="0"/>
            </a:endParaRPr>
          </a:p>
        </p:txBody>
      </p:sp>
      <p:cxnSp>
        <p:nvCxnSpPr>
          <p:cNvPr id="39" name="Connettore 1 38"/>
          <p:cNvCxnSpPr/>
          <p:nvPr/>
        </p:nvCxnSpPr>
        <p:spPr>
          <a:xfrm>
            <a:off x="2387994" y="6522828"/>
            <a:ext cx="285291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1" name="Connettore 1 80"/>
          <p:cNvCxnSpPr/>
          <p:nvPr/>
        </p:nvCxnSpPr>
        <p:spPr>
          <a:xfrm>
            <a:off x="6984181" y="3389673"/>
            <a:ext cx="0" cy="2972346"/>
          </a:xfrm>
          <a:prstGeom prst="line">
            <a:avLst/>
          </a:prstGeom>
        </p:spPr>
        <p:style>
          <a:lnRef idx="1">
            <a:schemeClr val="accent1"/>
          </a:lnRef>
          <a:fillRef idx="0">
            <a:schemeClr val="accent1"/>
          </a:fillRef>
          <a:effectRef idx="0">
            <a:schemeClr val="accent1"/>
          </a:effectRef>
          <a:fontRef idx="minor">
            <a:schemeClr val="tx1"/>
          </a:fontRef>
        </p:style>
      </p:cxnSp>
      <p:sp>
        <p:nvSpPr>
          <p:cNvPr id="61" name="Rettangolo 60"/>
          <p:cNvSpPr/>
          <p:nvPr/>
        </p:nvSpPr>
        <p:spPr>
          <a:xfrm>
            <a:off x="7121452" y="9229066"/>
            <a:ext cx="6472488" cy="307777"/>
          </a:xfrm>
          <a:prstGeom prst="rect">
            <a:avLst/>
          </a:prstGeom>
          <a:ln>
            <a:noFill/>
          </a:ln>
        </p:spPr>
        <p:txBody>
          <a:bodyPr wrap="square">
            <a:spAutoFit/>
          </a:bodyPr>
          <a:lstStyle/>
          <a:p>
            <a:r>
              <a:rPr lang="it-IT" sz="1400" b="1" kern="1400" dirty="0">
                <a:ln>
                  <a:noFill/>
                </a:ln>
                <a:solidFill>
                  <a:srgbClr val="000000"/>
                </a:solidFill>
                <a:effectLst/>
                <a:latin typeface="Arial" panose="020B0604020202020204" pitchFamily="34" charset="0"/>
              </a:rPr>
              <a:t>Firma del Responsabile del Club</a:t>
            </a:r>
            <a:r>
              <a:rPr lang="it-IT" sz="1400" kern="1400" dirty="0">
                <a:ln>
                  <a:noFill/>
                </a:ln>
                <a:solidFill>
                  <a:srgbClr val="000000"/>
                </a:solidFill>
                <a:effectLst/>
                <a:latin typeface="Arial" panose="020B0604020202020204" pitchFamily="34" charset="0"/>
              </a:rPr>
              <a:t>: _________________________________                     </a:t>
            </a:r>
            <a:endParaRPr lang="it-IT" sz="1400" dirty="0"/>
          </a:p>
        </p:txBody>
      </p:sp>
      <p:sp>
        <p:nvSpPr>
          <p:cNvPr id="2" name="Rettangolo 1"/>
          <p:cNvSpPr/>
          <p:nvPr/>
        </p:nvSpPr>
        <p:spPr>
          <a:xfrm>
            <a:off x="444033" y="8985428"/>
            <a:ext cx="3441968" cy="307777"/>
          </a:xfrm>
          <a:prstGeom prst="rect">
            <a:avLst/>
          </a:prstGeom>
        </p:spPr>
        <p:txBody>
          <a:bodyPr wrap="none">
            <a:spAutoFit/>
          </a:bodyPr>
          <a:lstStyle/>
          <a:p>
            <a:r>
              <a:rPr lang="it-IT" sz="1400" b="1" kern="1400" dirty="0">
                <a:solidFill>
                  <a:srgbClr val="000000"/>
                </a:solidFill>
                <a:latin typeface="Arial" panose="020B0604020202020204" pitchFamily="34" charset="0"/>
              </a:rPr>
              <a:t>Dichiaro che i dati indicati sono esatti </a:t>
            </a:r>
          </a:p>
        </p:txBody>
      </p:sp>
      <p:sp>
        <p:nvSpPr>
          <p:cNvPr id="3" name="Rettangolo 2"/>
          <p:cNvSpPr/>
          <p:nvPr/>
        </p:nvSpPr>
        <p:spPr>
          <a:xfrm>
            <a:off x="222391" y="9293204"/>
            <a:ext cx="11516048" cy="461665"/>
          </a:xfrm>
          <a:prstGeom prst="rect">
            <a:avLst/>
          </a:prstGeom>
        </p:spPr>
        <p:txBody>
          <a:bodyPr wrap="square">
            <a:spAutoFit/>
          </a:bodyPr>
          <a:lstStyle/>
          <a:p>
            <a:pPr marL="90170" marR="89535" algn="just">
              <a:lnSpc>
                <a:spcPct val="150000"/>
              </a:lnSpc>
              <a:spcAft>
                <a:spcPts val="0"/>
              </a:spcAft>
            </a:pPr>
            <a:r>
              <a:rPr lang="it-IT" sz="1600" b="1" dirty="0">
                <a:solidFill>
                  <a:srgbClr val="FF0000"/>
                </a:solidFill>
                <a:latin typeface="Arial" panose="020B0604020202020204" pitchFamily="34" charset="0"/>
                <a:ea typeface="Times New Roman" panose="02020603050405020304" pitchFamily="18" charset="0"/>
                <a:cs typeface="Arial" panose="020B0604020202020204" pitchFamily="34" charset="0"/>
              </a:rPr>
              <a:t>Da compilare ed inviare a: info@vespaclubmessina.it</a:t>
            </a:r>
            <a:endParaRPr lang="it-IT" sz="1600" dirty="0">
              <a:latin typeface="Arial" panose="020B0604020202020204" pitchFamily="34" charset="0"/>
              <a:ea typeface="Times New Roman" panose="02020603050405020304" pitchFamily="18" charset="0"/>
              <a:cs typeface="Arial" panose="020B0604020202020204" pitchFamily="34" charset="0"/>
            </a:endParaRPr>
          </a:p>
        </p:txBody>
      </p:sp>
      <p:pic>
        <p:nvPicPr>
          <p:cNvPr id="4" name="Picture 2" descr="Adesivi in PVC con il logo del tuo &quot;Vespa Club&quot;">
            <a:extLst>
              <a:ext uri="{FF2B5EF4-FFF2-40B4-BE49-F238E27FC236}">
                <a16:creationId xmlns:a16="http://schemas.microsoft.com/office/drawing/2014/main" id="{4888361D-6B65-171F-9D06-F622769D114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40059" y="96132"/>
            <a:ext cx="1064682" cy="1064682"/>
          </a:xfrm>
          <a:prstGeom prst="rect">
            <a:avLst/>
          </a:prstGeom>
          <a:noFill/>
          <a:extLst>
            <a:ext uri="{909E8E84-426E-40DD-AFC4-6F175D3DCCD1}">
              <a14:hiddenFill xmlns:a14="http://schemas.microsoft.com/office/drawing/2010/main">
                <a:solidFill>
                  <a:srgbClr val="FFFFFF"/>
                </a:solidFill>
              </a14:hiddenFill>
            </a:ext>
          </a:extLst>
        </p:spPr>
      </p:pic>
      <p:sp>
        <p:nvSpPr>
          <p:cNvPr id="13" name="CasellaDiTesto 12">
            <a:extLst>
              <a:ext uri="{FF2B5EF4-FFF2-40B4-BE49-F238E27FC236}">
                <a16:creationId xmlns:a16="http://schemas.microsoft.com/office/drawing/2014/main" id="{2676D4B9-A5A8-EF29-4EE6-BC8757376C2F}"/>
              </a:ext>
            </a:extLst>
          </p:cNvPr>
          <p:cNvSpPr txBox="1"/>
          <p:nvPr/>
        </p:nvSpPr>
        <p:spPr>
          <a:xfrm>
            <a:off x="7193210" y="3461954"/>
            <a:ext cx="6121230" cy="1446550"/>
          </a:xfrm>
          <a:prstGeom prst="rect">
            <a:avLst/>
          </a:prstGeom>
          <a:noFill/>
        </p:spPr>
        <p:txBody>
          <a:bodyPr wrap="square">
            <a:spAutoFit/>
          </a:bodyPr>
          <a:lstStyle/>
          <a:p>
            <a:pPr algn="just"/>
            <a:r>
              <a:rPr lang="it-IT" sz="1100" dirty="0">
                <a:latin typeface="Arial" panose="020B0604020202020204" pitchFamily="34" charset="0"/>
                <a:cs typeface="Arial" panose="020B0604020202020204" pitchFamily="34" charset="0"/>
              </a:rPr>
              <a:t>I partecipanti che prenderanno parte all’evento con la propria vespa aventi caratteristiche estetiche, tecniche e meccaniche della sua immissione sul mercato di allora dovranno dichiarare preventivamente la volontà di aderire al progetto “tutela dell’identità della vespa”, indetto dal vespa club d'Italia, barrando apposita casella sul modulo d’iscrizione. </a:t>
            </a:r>
            <a:br>
              <a:rPr lang="it-IT" sz="1100" dirty="0">
                <a:latin typeface="Arial" panose="020B0604020202020204" pitchFamily="34" charset="0"/>
                <a:cs typeface="Arial" panose="020B0604020202020204" pitchFamily="34" charset="0"/>
              </a:rPr>
            </a:br>
            <a:endParaRPr lang="it-IT" sz="1100" dirty="0">
              <a:latin typeface="Arial" panose="020B0604020202020204" pitchFamily="34" charset="0"/>
              <a:cs typeface="Arial" panose="020B0604020202020204" pitchFamily="34" charset="0"/>
            </a:endParaRPr>
          </a:p>
          <a:p>
            <a:pPr algn="just"/>
            <a:r>
              <a:rPr lang="it-IT" sz="1100" dirty="0">
                <a:latin typeface="Arial" panose="020B0604020202020204" pitchFamily="34" charset="0"/>
                <a:cs typeface="Arial" panose="020B0604020202020204" pitchFamily="34" charset="0"/>
              </a:rPr>
              <a:t>A tal fine dichiarano inoltre di acconsentire che la propria vespa venga verificata da un commissario preposto allo scopo che avrà facoltà insindacabile di ammettere o meno al riconoscimento da parte del vespa club d'Italia. </a:t>
            </a:r>
          </a:p>
        </p:txBody>
      </p:sp>
      <p:sp>
        <p:nvSpPr>
          <p:cNvPr id="17" name="CasellaDiTesto 16">
            <a:extLst>
              <a:ext uri="{FF2B5EF4-FFF2-40B4-BE49-F238E27FC236}">
                <a16:creationId xmlns:a16="http://schemas.microsoft.com/office/drawing/2014/main" id="{21A1027B-82D8-B397-A675-6E73A80F6981}"/>
              </a:ext>
            </a:extLst>
          </p:cNvPr>
          <p:cNvSpPr txBox="1"/>
          <p:nvPr/>
        </p:nvSpPr>
        <p:spPr>
          <a:xfrm>
            <a:off x="7237609" y="5623355"/>
            <a:ext cx="6076831" cy="738664"/>
          </a:xfrm>
          <a:prstGeom prst="rect">
            <a:avLst/>
          </a:prstGeom>
          <a:noFill/>
        </p:spPr>
        <p:txBody>
          <a:bodyPr wrap="square" rtlCol="0">
            <a:spAutoFit/>
          </a:bodyPr>
          <a:lstStyle/>
          <a:p>
            <a:r>
              <a:rPr lang="it-IT" sz="1400" b="1" dirty="0">
                <a:solidFill>
                  <a:srgbClr val="FF0000"/>
                </a:solidFill>
              </a:rPr>
              <a:t>N.B. Per dichiarare la propria volontà di aderire al progetto «tutela dell’identità della vespa» barrare la casella corrispondente al proprio nominativo nel modulo di iscrizione.</a:t>
            </a:r>
          </a:p>
        </p:txBody>
      </p:sp>
      <p:pic>
        <p:nvPicPr>
          <p:cNvPr id="35" name="Picture 2">
            <a:extLst>
              <a:ext uri="{FF2B5EF4-FFF2-40B4-BE49-F238E27FC236}">
                <a16:creationId xmlns:a16="http://schemas.microsoft.com/office/drawing/2014/main" id="{AA5394CC-EF29-4239-00F6-E0AA790F825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89" r="61796"/>
          <a:stretch/>
        </p:blipFill>
        <p:spPr bwMode="auto">
          <a:xfrm>
            <a:off x="12508445" y="1331103"/>
            <a:ext cx="931872" cy="916208"/>
          </a:xfrm>
          <a:prstGeom prst="rect">
            <a:avLst/>
          </a:prstGeom>
          <a:noFill/>
          <a:extLst>
            <a:ext uri="{909E8E84-426E-40DD-AFC4-6F175D3DCCD1}">
              <a14:hiddenFill xmlns:a14="http://schemas.microsoft.com/office/drawing/2010/main">
                <a:solidFill>
                  <a:srgbClr val="FFFFFF"/>
                </a:solidFill>
              </a14:hiddenFill>
            </a:ext>
          </a:extLst>
        </p:spPr>
      </p:pic>
      <p:sp>
        <p:nvSpPr>
          <p:cNvPr id="8" name="CasellaDiTesto 7"/>
          <p:cNvSpPr txBox="1"/>
          <p:nvPr/>
        </p:nvSpPr>
        <p:spPr>
          <a:xfrm>
            <a:off x="2182738" y="3279648"/>
            <a:ext cx="2818214" cy="369332"/>
          </a:xfrm>
          <a:prstGeom prst="rect">
            <a:avLst/>
          </a:prstGeom>
          <a:noFill/>
        </p:spPr>
        <p:txBody>
          <a:bodyPr wrap="square" rtlCol="0">
            <a:spAutoFit/>
          </a:bodyPr>
          <a:lstStyle/>
          <a:p>
            <a:pPr algn="ctr"/>
            <a:r>
              <a:rPr lang="it-IT" dirty="0"/>
              <a:t> </a:t>
            </a:r>
          </a:p>
        </p:txBody>
      </p:sp>
      <p:sp>
        <p:nvSpPr>
          <p:cNvPr id="42" name="CasellaDiTesto 41"/>
          <p:cNvSpPr txBox="1"/>
          <p:nvPr/>
        </p:nvSpPr>
        <p:spPr>
          <a:xfrm>
            <a:off x="2401742" y="6053080"/>
            <a:ext cx="2818214" cy="369332"/>
          </a:xfrm>
          <a:prstGeom prst="rect">
            <a:avLst/>
          </a:prstGeom>
          <a:noFill/>
        </p:spPr>
        <p:txBody>
          <a:bodyPr wrap="square" rtlCol="0">
            <a:spAutoFit/>
          </a:bodyPr>
          <a:lstStyle/>
          <a:p>
            <a:pPr algn="ctr"/>
            <a:r>
              <a:rPr lang="it-IT" dirty="0"/>
              <a:t> </a:t>
            </a:r>
          </a:p>
        </p:txBody>
      </p:sp>
      <p:sp>
        <p:nvSpPr>
          <p:cNvPr id="43" name="CasellaDiTesto 42"/>
          <p:cNvSpPr txBox="1"/>
          <p:nvPr/>
        </p:nvSpPr>
        <p:spPr>
          <a:xfrm>
            <a:off x="2421789" y="4711991"/>
            <a:ext cx="2818214" cy="369332"/>
          </a:xfrm>
          <a:prstGeom prst="rect">
            <a:avLst/>
          </a:prstGeom>
          <a:noFill/>
        </p:spPr>
        <p:txBody>
          <a:bodyPr wrap="square" rtlCol="0">
            <a:spAutoFit/>
          </a:bodyPr>
          <a:lstStyle/>
          <a:p>
            <a:pPr algn="ctr"/>
            <a:r>
              <a:rPr lang="it-IT" dirty="0"/>
              <a:t> </a:t>
            </a:r>
          </a:p>
        </p:txBody>
      </p:sp>
      <p:sp>
        <p:nvSpPr>
          <p:cNvPr id="44" name="CasellaDiTesto 43"/>
          <p:cNvSpPr txBox="1"/>
          <p:nvPr/>
        </p:nvSpPr>
        <p:spPr>
          <a:xfrm>
            <a:off x="2361359" y="3285686"/>
            <a:ext cx="2818214" cy="369332"/>
          </a:xfrm>
          <a:prstGeom prst="rect">
            <a:avLst/>
          </a:prstGeom>
          <a:noFill/>
        </p:spPr>
        <p:txBody>
          <a:bodyPr wrap="square" rtlCol="0">
            <a:spAutoFit/>
          </a:bodyPr>
          <a:lstStyle/>
          <a:p>
            <a:pPr algn="ctr"/>
            <a:r>
              <a:rPr lang="it-IT" dirty="0"/>
              <a:t> </a:t>
            </a:r>
          </a:p>
        </p:txBody>
      </p:sp>
      <p:sp>
        <p:nvSpPr>
          <p:cNvPr id="45" name="CasellaDiTesto 44"/>
          <p:cNvSpPr txBox="1"/>
          <p:nvPr/>
        </p:nvSpPr>
        <p:spPr>
          <a:xfrm>
            <a:off x="2343550" y="5365152"/>
            <a:ext cx="2818214" cy="369332"/>
          </a:xfrm>
          <a:prstGeom prst="rect">
            <a:avLst/>
          </a:prstGeom>
          <a:noFill/>
        </p:spPr>
        <p:txBody>
          <a:bodyPr wrap="square" rtlCol="0">
            <a:spAutoFit/>
          </a:bodyPr>
          <a:lstStyle/>
          <a:p>
            <a:pPr algn="ctr"/>
            <a:r>
              <a:rPr lang="it-IT" dirty="0"/>
              <a:t> </a:t>
            </a:r>
          </a:p>
        </p:txBody>
      </p:sp>
      <p:sp>
        <p:nvSpPr>
          <p:cNvPr id="46" name="CasellaDiTesto 45"/>
          <p:cNvSpPr txBox="1"/>
          <p:nvPr/>
        </p:nvSpPr>
        <p:spPr>
          <a:xfrm>
            <a:off x="2305925" y="4022637"/>
            <a:ext cx="2818214" cy="369332"/>
          </a:xfrm>
          <a:prstGeom prst="rect">
            <a:avLst/>
          </a:prstGeom>
          <a:noFill/>
        </p:spPr>
        <p:txBody>
          <a:bodyPr wrap="square" rtlCol="0">
            <a:spAutoFit/>
          </a:bodyPr>
          <a:lstStyle/>
          <a:p>
            <a:pPr algn="ctr"/>
            <a:r>
              <a:rPr lang="it-IT" dirty="0"/>
              <a:t> </a:t>
            </a:r>
          </a:p>
        </p:txBody>
      </p:sp>
      <p:sp>
        <p:nvSpPr>
          <p:cNvPr id="47" name="CasellaDiTesto 46"/>
          <p:cNvSpPr txBox="1"/>
          <p:nvPr/>
        </p:nvSpPr>
        <p:spPr>
          <a:xfrm>
            <a:off x="5428540" y="3319236"/>
            <a:ext cx="1247762" cy="374234"/>
          </a:xfrm>
          <a:prstGeom prst="rect">
            <a:avLst/>
          </a:prstGeom>
          <a:noFill/>
        </p:spPr>
        <p:txBody>
          <a:bodyPr wrap="square" rtlCol="0">
            <a:spAutoFit/>
          </a:bodyPr>
          <a:lstStyle/>
          <a:p>
            <a:pPr algn="ctr"/>
            <a:r>
              <a:rPr lang="it-IT" dirty="0"/>
              <a:t> </a:t>
            </a:r>
          </a:p>
        </p:txBody>
      </p:sp>
      <p:sp>
        <p:nvSpPr>
          <p:cNvPr id="48" name="CasellaDiTesto 47"/>
          <p:cNvSpPr txBox="1"/>
          <p:nvPr/>
        </p:nvSpPr>
        <p:spPr>
          <a:xfrm>
            <a:off x="5408940" y="4044355"/>
            <a:ext cx="1247762" cy="374234"/>
          </a:xfrm>
          <a:prstGeom prst="rect">
            <a:avLst/>
          </a:prstGeom>
          <a:noFill/>
        </p:spPr>
        <p:txBody>
          <a:bodyPr wrap="square" rtlCol="0">
            <a:spAutoFit/>
          </a:bodyPr>
          <a:lstStyle/>
          <a:p>
            <a:pPr algn="ctr"/>
            <a:r>
              <a:rPr lang="it-IT" dirty="0"/>
              <a:t> </a:t>
            </a:r>
          </a:p>
        </p:txBody>
      </p:sp>
      <p:sp>
        <p:nvSpPr>
          <p:cNvPr id="49" name="CasellaDiTesto 48"/>
          <p:cNvSpPr txBox="1"/>
          <p:nvPr/>
        </p:nvSpPr>
        <p:spPr>
          <a:xfrm>
            <a:off x="5436798" y="4690569"/>
            <a:ext cx="1247762" cy="374234"/>
          </a:xfrm>
          <a:prstGeom prst="rect">
            <a:avLst/>
          </a:prstGeom>
          <a:noFill/>
        </p:spPr>
        <p:txBody>
          <a:bodyPr wrap="square" rtlCol="0">
            <a:spAutoFit/>
          </a:bodyPr>
          <a:lstStyle/>
          <a:p>
            <a:pPr algn="ctr"/>
            <a:r>
              <a:rPr lang="it-IT" dirty="0"/>
              <a:t> </a:t>
            </a:r>
          </a:p>
        </p:txBody>
      </p:sp>
      <p:pic>
        <p:nvPicPr>
          <p:cNvPr id="6" name="Immagine 5">
            <a:extLst>
              <a:ext uri="{FF2B5EF4-FFF2-40B4-BE49-F238E27FC236}">
                <a16:creationId xmlns:a16="http://schemas.microsoft.com/office/drawing/2014/main" id="{FB20442A-CF80-095F-D6B4-68A24B92F7CC}"/>
              </a:ext>
            </a:extLst>
          </p:cNvPr>
          <p:cNvPicPr>
            <a:picLocks noChangeAspect="1"/>
          </p:cNvPicPr>
          <p:nvPr/>
        </p:nvPicPr>
        <p:blipFill>
          <a:blip r:embed="rId5"/>
          <a:stretch>
            <a:fillRect/>
          </a:stretch>
        </p:blipFill>
        <p:spPr>
          <a:xfrm>
            <a:off x="1067308" y="1413581"/>
            <a:ext cx="725271" cy="666146"/>
          </a:xfrm>
          <a:prstGeom prst="rect">
            <a:avLst/>
          </a:prstGeom>
        </p:spPr>
      </p:pic>
      <p:pic>
        <p:nvPicPr>
          <p:cNvPr id="7" name="Immagine 6">
            <a:extLst>
              <a:ext uri="{FF2B5EF4-FFF2-40B4-BE49-F238E27FC236}">
                <a16:creationId xmlns:a16="http://schemas.microsoft.com/office/drawing/2014/main" id="{52AF9D02-3228-DFC0-A472-04B4D798FDD9}"/>
              </a:ext>
            </a:extLst>
          </p:cNvPr>
          <p:cNvPicPr>
            <a:picLocks noChangeAspect="1"/>
          </p:cNvPicPr>
          <p:nvPr/>
        </p:nvPicPr>
        <p:blipFill>
          <a:blip r:embed="rId6"/>
          <a:stretch>
            <a:fillRect/>
          </a:stretch>
        </p:blipFill>
        <p:spPr>
          <a:xfrm>
            <a:off x="265129" y="1393952"/>
            <a:ext cx="573167" cy="726956"/>
          </a:xfrm>
          <a:prstGeom prst="rect">
            <a:avLst/>
          </a:prstGeom>
        </p:spPr>
      </p:pic>
      <p:pic>
        <p:nvPicPr>
          <p:cNvPr id="11" name="Immagine 10">
            <a:extLst>
              <a:ext uri="{FF2B5EF4-FFF2-40B4-BE49-F238E27FC236}">
                <a16:creationId xmlns:a16="http://schemas.microsoft.com/office/drawing/2014/main" id="{DBD21D81-FD92-70FB-DD23-95F4E78ECA79}"/>
              </a:ext>
            </a:extLst>
          </p:cNvPr>
          <p:cNvPicPr>
            <a:picLocks noChangeAspect="1"/>
          </p:cNvPicPr>
          <p:nvPr/>
        </p:nvPicPr>
        <p:blipFill rotWithShape="1">
          <a:blip r:embed="rId7"/>
          <a:srcRect l="5314" t="4394"/>
          <a:stretch/>
        </p:blipFill>
        <p:spPr>
          <a:xfrm>
            <a:off x="503466" y="76700"/>
            <a:ext cx="1054936" cy="1160209"/>
          </a:xfrm>
          <a:prstGeom prst="rect">
            <a:avLst/>
          </a:prstGeom>
        </p:spPr>
      </p:pic>
    </p:spTree>
    <p:extLst>
      <p:ext uri="{BB962C8B-B14F-4D97-AF65-F5344CB8AC3E}">
        <p14:creationId xmlns:p14="http://schemas.microsoft.com/office/powerpoint/2010/main" val="70405843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TotalTime>
  <Words>521</Words>
  <Application>Microsoft Office PowerPoint</Application>
  <PresentationFormat>Personalizzato</PresentationFormat>
  <Paragraphs>87</Paragraphs>
  <Slides>2</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vt:i4>
      </vt:variant>
    </vt:vector>
  </HeadingPairs>
  <TitlesOfParts>
    <vt:vector size="7" baseType="lpstr">
      <vt:lpstr>Arial</vt:lpstr>
      <vt:lpstr>Calibri</vt:lpstr>
      <vt:lpstr>Calibri Light</vt:lpstr>
      <vt:lpstr>Times New Roman</vt:lpstr>
      <vt:lpstr>Tema di Office</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Maurizio De Francesco</dc:creator>
  <cp:lastModifiedBy>Giuseppe D'Arrigo</cp:lastModifiedBy>
  <cp:revision>92</cp:revision>
  <cp:lastPrinted>2023-03-10T16:30:08Z</cp:lastPrinted>
  <dcterms:created xsi:type="dcterms:W3CDTF">2016-03-21T21:14:00Z</dcterms:created>
  <dcterms:modified xsi:type="dcterms:W3CDTF">2024-07-31T13:39:16Z</dcterms:modified>
</cp:coreProperties>
</file>